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2" r:id="rId3"/>
    <p:sldId id="329" r:id="rId4"/>
    <p:sldId id="351" r:id="rId5"/>
    <p:sldId id="355" r:id="rId6"/>
    <p:sldId id="350" r:id="rId7"/>
    <p:sldId id="353" r:id="rId8"/>
    <p:sldId id="356" r:id="rId9"/>
    <p:sldId id="358" r:id="rId10"/>
    <p:sldId id="359" r:id="rId11"/>
    <p:sldId id="633" r:id="rId12"/>
    <p:sldId id="634" r:id="rId13"/>
    <p:sldId id="629" r:id="rId14"/>
    <p:sldId id="631" r:id="rId15"/>
    <p:sldId id="630" r:id="rId16"/>
    <p:sldId id="632" r:id="rId17"/>
    <p:sldId id="354" r:id="rId18"/>
  </p:sldIdLst>
  <p:sldSz cx="20104100" cy="11309350"/>
  <p:notesSz cx="9866313" cy="6735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D2179B8-7665-4E56-B4DF-BD4C0FD8F4BC}">
          <p14:sldIdLst>
            <p14:sldId id="256"/>
            <p14:sldId id="322"/>
            <p14:sldId id="329"/>
            <p14:sldId id="351"/>
            <p14:sldId id="355"/>
            <p14:sldId id="350"/>
            <p14:sldId id="353"/>
            <p14:sldId id="356"/>
            <p14:sldId id="358"/>
            <p14:sldId id="359"/>
          </p14:sldIdLst>
        </p14:section>
        <p14:section name="Sekcja bez tytułu" id="{59638F97-8A36-4496-80FD-000DE5C5507B}">
          <p14:sldIdLst>
            <p14:sldId id="633"/>
            <p14:sldId id="634"/>
            <p14:sldId id="629"/>
            <p14:sldId id="631"/>
            <p14:sldId id="630"/>
            <p14:sldId id="632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CEF"/>
    <a:srgbClr val="BF3932"/>
    <a:srgbClr val="3F6A9D"/>
    <a:srgbClr val="AED7F5"/>
    <a:srgbClr val="B6C1EE"/>
    <a:srgbClr val="5D666C"/>
    <a:srgbClr val="84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83" autoAdjust="0"/>
  </p:normalViewPr>
  <p:slideViewPr>
    <p:cSldViewPr>
      <p:cViewPr varScale="1">
        <p:scale>
          <a:sx n="40" d="100"/>
          <a:sy n="40" d="100"/>
        </p:scale>
        <p:origin x="68" y="3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13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87999" y="0"/>
            <a:ext cx="4276726" cy="338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97BBFE2A-3D61-4E97-94CE-FD75BB4C30F1}" type="datetimeFigureOut">
              <a:rPr lang="pl-PL" smtClean="0"/>
              <a:t>22.04.2023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87999" y="6397625"/>
            <a:ext cx="4276726" cy="338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D4276507-F20E-4E9B-9DB1-1EBDF5B9F2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28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09" cy="337545"/>
          </a:xfrm>
          <a:prstGeom prst="rect">
            <a:avLst/>
          </a:prstGeom>
        </p:spPr>
        <p:txBody>
          <a:bodyPr vert="horz" lIns="48323" tIns="24162" rIns="48323" bIns="24162" rtlCol="0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88367" y="2"/>
            <a:ext cx="4275609" cy="337545"/>
          </a:xfrm>
          <a:prstGeom prst="rect">
            <a:avLst/>
          </a:prstGeom>
        </p:spPr>
        <p:txBody>
          <a:bodyPr vert="horz" lIns="48323" tIns="24162" rIns="48323" bIns="24162" rtlCol="0"/>
          <a:lstStyle>
            <a:lvl1pPr algn="r">
              <a:defRPr sz="600"/>
            </a:lvl1pPr>
          </a:lstStyle>
          <a:p>
            <a:fld id="{A43C4BC2-093F-44DD-AFC3-44189FAD4201}" type="datetimeFigureOut">
              <a:rPr lang="pl-PL" smtClean="0"/>
              <a:t>22.04.2023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37013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323" tIns="24162" rIns="48323" bIns="2416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6320" y="3241187"/>
            <a:ext cx="7893674" cy="2653081"/>
          </a:xfrm>
          <a:prstGeom prst="rect">
            <a:avLst/>
          </a:prstGeom>
        </p:spPr>
        <p:txBody>
          <a:bodyPr vert="horz" lIns="48323" tIns="24162" rIns="48323" bIns="2416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398219"/>
            <a:ext cx="4275609" cy="337544"/>
          </a:xfrm>
          <a:prstGeom prst="rect">
            <a:avLst/>
          </a:prstGeom>
        </p:spPr>
        <p:txBody>
          <a:bodyPr vert="horz" lIns="48323" tIns="24162" rIns="48323" bIns="24162" rtlCol="0" anchor="b"/>
          <a:lstStyle>
            <a:lvl1pPr algn="l">
              <a:defRPr sz="6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88367" y="6398219"/>
            <a:ext cx="4275609" cy="337544"/>
          </a:xfrm>
          <a:prstGeom prst="rect">
            <a:avLst/>
          </a:prstGeom>
        </p:spPr>
        <p:txBody>
          <a:bodyPr vert="horz" lIns="48323" tIns="24162" rIns="48323" bIns="24162" rtlCol="0" anchor="b"/>
          <a:lstStyle>
            <a:lvl1pPr algn="r">
              <a:defRPr sz="600"/>
            </a:lvl1pPr>
          </a:lstStyle>
          <a:p>
            <a:fld id="{C3DDE5AA-65AC-4190-BD49-1A854D84A5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45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34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7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8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40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16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90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23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PARP realizacja modułu ogólnego dla MŚP gdzie obligatoryjne są prace B+R lub wdrożenie innowacji.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Głównymi odbiorcami wsparcia w ramach 1. Priorytetu są przedsiębiorcy (MŚP oraz duże przedsiębiorstwa, w tym small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mid-caps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caps53) oraz konsorcja z udziałem przedsiębiorstw oraz organizacji pozarządowych oraz innych podmiotów, np. organizacji badawczych.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kierowane jest przede wszystkim do przedsiębiorstw z sektora MŚP, których w największym stopniu dotykają bariery działalności B+R i innowacyjnej.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przypadku realizacji projektów przez konsorcja (również z organizacją badawczą czy organizacją pozarządową), obligatoryjnym warunkiem jest, aby w jego skład wchodziło przedsiębiorstwo, jako lider konsorcjum. 	</a:t>
            </a:r>
          </a:p>
          <a:p>
            <a:endParaRPr lang="pl-PL" dirty="0"/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modułu, Wnioskodawca może uzyskać finansowanie na wszystkie lub wybrane elementy procesu badawczego – od badań przemysłowych, przez prace rozwojowe, w tym tworzenie demonstratora/prototypu, testowanie go (również z zaangażowaniem odbiorców ostatecznych), zgodnie z zakresem przewidzianym w GBER. W ramach projektu dopuszczalna jest wielokrotna realizacja niektórych etapów badań i prac rozwojowych, jeśli będzie to niezbędne dla uzyskania efektów możliwych do komercjalizacji. Efektem modułu B+R powinno być opracowanie innowacyjnego rozwiązania możliwego do wdrożenia w działalności gospodarczej. Wdrożenie może być dofinansowane w ramach tego samego projektu, w module „Wdrożenie innowacji” lub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Wdrożenie innowacji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możliwe jest finansowanie wdrożenia w działalności przedsiębiorstwa wyników prac B+R, w formie innowacyjnych rozwiązań, spójnych z obszarami krajowych inteligentnych specjalizacji, a także innych kosztów bezpośrednio związanych z tymi wdrożeniami. Prace B+R mogą być dofinansowane w ramach modułu „B+R”, sfinansowane z innych środków lub zakupione przez Wnioskodawcę.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Infrastruktura B+R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ramach tego modułu Wnioskodawca może uzyskać finansowanie inwestycji w infrastrukturę niezbędną do realizacji agendy badawczej na rzecz tworzenia innowacyjnych produktów lub usług spójnych, z obszarami krajowych inteligentnych specjalizacji. Infrastruktura musi służyć realizacji prac przemysłowych lub eksperymentalnych prac rozwojowych, zgodnie z definicją w GBER. Agenda badawcza może być dofinansowana w ramach modułu „B+R” lub zrealizowana w całości z innych środków.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Kompetencje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Realizacja prac B+R, wdrażanie ich wyników oraz wprowadzanie innowacji jest możliwe, gdy pracownicy oraz kadra zarządzająca przedsiębiorstwa posiadają odpowiednie umiejętności. Wsparcie udzielane w tym module umożliwia doskonalenie kompetencji pracowników i osób zarządzających (związanych z pracami B+R), zdobywanie przez nich nowych umiejętności i kwalifikacji, w tym kwalifikacji włączonych do Zintegrowanego Systemu Kwalifikacji (ZSK), rozumiane jako formalne potwierdzanie posiadanych kompetencji przez uprawniony do tego podmiot lub kwalifikacji i kompetencji rekomendowanych przez Sektorowe Rady ds. Kompetencji (również w ramach dedykowanych konkursów), w szczególności z zakresu obszarów: prac B+R, inteligentnych specjalizacji, transformacji przemysłu w kierunku gospodarki 4.0, transferu technologii, zarządzania innowacjami, komercjalizacji wyników prac B+R, kompetencji z zakresu internacjonalizacji, ochrony własności przemysłowej, cyfryzacji, polityki 	klimatycznej, 	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gospodarki o obiegu zamkniętym, gospodarki niskoemisyjnej, a także kompetencji niezbędnych do obsługi infrastruktury badawczej sfinansowanej w ramach kompleksowego projektu.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– Zazielenienie przedsiębiorstw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transformacja przedsiębiorstw w kierunku zrównoważonego rozwoju oraz gospodarki o obiegu zamkniętym, w tym rozwój nowych modeli biznesowych. Realizacja modułu ma wpływać na zmianę myślenia przedsiębiorstw o całości prowadzonej działalności gospodarczej, uwzględnienia jej aspektów środowiskowych i przestawieniu jej na model cyrkularny: od wyboru kontrahentów i zasobów, przez projektowanie produktów i usług, aż po zrównoważoną produkcję i zarządzanie odpadami oraz cyklem życia produktów. Moduł obejmuje wsparcie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ekoprojektowania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przeprowadzania ocen środowiskowych i dotyczących cyklu życia produktu (Product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Footprint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(PEF), Life-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Cycle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(LCA), weryfikacji technologii środowiskowych (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Technology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(ETV) oraz wdrożenie płynących z nich rekomendacji i wsparcie inwestycji w ramach zazieleniania przedsiębiorstw. Realizowane inwestycje powinno wykazywać istotny wkład w realizację celów środowiskowych.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Cyfryzacja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Wsparcie przeznaczone jest na finansowanie inwestycji związanych z zastosowaniem w przedsiębiorstwie rozwiązań zmierzających do cyfryzacji: produkcji, procesów, produktów, usług oraz modelu biznesowego. Wsparcie przeznaczone będzie również na podniesienie poziomu </a:t>
            </a:r>
            <a:r>
              <a:rPr lang="pl-PL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cyberbezpieczeństwa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przedsiębiorstwach. Finansowanie będzie mogło być przeznaczone na wdrożenie w przedsiębiorstwie specjalistycznych rozwiązań cyfrowych, z możliwości uzyskania wsparcia wykluczone będą natomiast wydatki na zakup oprogramowania biurowego, księgowego, systemy operacyjne komputerów osobistych wykorzystujących powszechnie znane i dostępne technologie. </a:t>
            </a:r>
          </a:p>
          <a:p>
            <a:r>
              <a:rPr lang="pl-PL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Moduł - Internacjonalizacja </a:t>
            </a: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Celem wsparcia oferowanego w ramach modułu jest promocja zagraniczna produktów lub usług przedsiębiorstwa. Wsparcie w tym zakresie może dotyczyć m.in. komercjalizacji wyników prac B+R za granicą, udziału w międzynarodowych łańcuchach dostaw, promocji produktów lub usług na rynkach zagranicznych, uzyskania ochrony praw własności przemysłowej poza Polską lub ich obrona. Limit kosztów na wydatki w w/w module będzie określony w kryteriach wyboru projektów.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F2A25E-9E76-4713-A444-265E297FFB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95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5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9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75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5AA-65AC-4190-BD49-1A854D84A52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8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37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32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2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8011EF75-F02C-4B8F-A16E-05108CF6E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9307513"/>
            <a:ext cx="15621000" cy="175736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7B1BF55E-A694-4AE9-BFEF-BE6DAA5F8056}"/>
              </a:ext>
            </a:extLst>
          </p:cNvPr>
          <p:cNvSpPr/>
          <p:nvPr userDrawn="1"/>
        </p:nvSpPr>
        <p:spPr>
          <a:xfrm>
            <a:off x="67971" y="63064"/>
            <a:ext cx="19966277" cy="11161602"/>
          </a:xfrm>
          <a:prstGeom prst="rect">
            <a:avLst/>
          </a:prstGeom>
          <a:noFill/>
          <a:ln w="127000">
            <a:solidFill>
              <a:srgbClr val="0070C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54615" y="0"/>
            <a:ext cx="13849985" cy="11308715"/>
          </a:xfrm>
          <a:custGeom>
            <a:avLst/>
            <a:gdLst/>
            <a:ahLst/>
            <a:cxnLst/>
            <a:rect l="l" t="t" r="r" b="b"/>
            <a:pathLst>
              <a:path w="13849985" h="11308715">
                <a:moveTo>
                  <a:pt x="0" y="11308556"/>
                </a:moveTo>
                <a:lnTo>
                  <a:pt x="13849484" y="11308556"/>
                </a:lnTo>
                <a:lnTo>
                  <a:pt x="1384948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2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254750" cy="11308715"/>
          </a:xfrm>
          <a:custGeom>
            <a:avLst/>
            <a:gdLst/>
            <a:ahLst/>
            <a:cxnLst/>
            <a:rect l="l" t="t" r="r" b="b"/>
            <a:pathLst>
              <a:path w="6254750" h="11308715">
                <a:moveTo>
                  <a:pt x="0" y="11308556"/>
                </a:moveTo>
                <a:lnTo>
                  <a:pt x="6254615" y="11308556"/>
                </a:lnTo>
                <a:lnTo>
                  <a:pt x="625461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6D118C6-D976-49CE-BE47-5A195032F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9275" r="-235" b="38730"/>
          <a:stretch/>
        </p:blipFill>
        <p:spPr>
          <a:xfrm>
            <a:off x="1" y="583806"/>
            <a:ext cx="6697468" cy="552806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A08467-FAFE-417F-A7F9-048B986BA4D5}"/>
              </a:ext>
            </a:extLst>
          </p:cNvPr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4FBAE6F-33F0-43B7-99A7-FEDB27526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9476207"/>
            <a:ext cx="11986994" cy="13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0" y="930275"/>
            <a:ext cx="7546905" cy="553998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9476207"/>
            <a:ext cx="11986994" cy="1348536"/>
          </a:xfrm>
          <a:prstGeom prst="rect">
            <a:avLst/>
          </a:prstGeom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F756808E-0E88-4A6C-9BBF-A310523CB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77998" r="8012" b="11003"/>
          <a:stretch/>
        </p:blipFill>
        <p:spPr>
          <a:xfrm>
            <a:off x="10509250" y="672458"/>
            <a:ext cx="91440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rgbClr val="AED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1" y="930275"/>
            <a:ext cx="3124200" cy="4343400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649664"/>
            <a:ext cx="11224994" cy="12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rgbClr val="B6C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1" y="930275"/>
            <a:ext cx="3124200" cy="4343400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783760"/>
            <a:ext cx="11049000" cy="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8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BD0CC2-EA8A-4B95-807A-022603B0E4D1}"/>
              </a:ext>
            </a:extLst>
          </p:cNvPr>
          <p:cNvSpPr/>
          <p:nvPr userDrawn="1"/>
        </p:nvSpPr>
        <p:spPr>
          <a:xfrm>
            <a:off x="-1" y="635"/>
            <a:ext cx="5251451" cy="113087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49" y="9796290"/>
            <a:ext cx="10839202" cy="9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984250" y="930275"/>
            <a:ext cx="11048999" cy="1262811"/>
          </a:xfrm>
        </p:spPr>
        <p:txBody>
          <a:bodyPr lIns="0" tIns="0" rIns="0" bIns="0"/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pl-PL" dirty="0"/>
              <a:t>SSSS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00250" y="9930649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</a:endParaRPr>
          </a:p>
        </p:txBody>
      </p:sp>
      <p:pic>
        <p:nvPicPr>
          <p:cNvPr id="58" name="Obraz 57">
            <a:extLst>
              <a:ext uri="{FF2B5EF4-FFF2-40B4-BE49-F238E27FC236}">
                <a16:creationId xmlns:a16="http://schemas.microsoft.com/office/drawing/2014/main" id="{8FECD810-F7ED-4585-B40A-09F5DE2BB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9649664"/>
            <a:ext cx="11224994" cy="12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7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958868" y="10246483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8CA9AA-AFEF-4CC6-B6F7-E271B37268D4}" type="slidenum">
              <a:rPr lang="pl-PL" sz="3247" smtClean="0">
                <a:solidFill>
                  <a:srgbClr val="B61928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pl-PL" sz="2436" dirty="0">
              <a:solidFill>
                <a:srgbClr val="B61928"/>
              </a:solidFill>
              <a:latin typeface="Times New Roman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111268" y="10398883"/>
            <a:ext cx="4523423" cy="602118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36" dirty="0">
              <a:solidFill>
                <a:srgbClr val="B61928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8597" y="1201922"/>
            <a:ext cx="7546905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B520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4558" y="4101102"/>
            <a:ext cx="17314983" cy="3041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rgbClr val="5D666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9" r:id="rId4"/>
    <p:sldLayoutId id="2147483681" r:id="rId5"/>
    <p:sldLayoutId id="2147483682" r:id="rId6"/>
    <p:sldLayoutId id="2147483680" r:id="rId7"/>
    <p:sldLayoutId id="2147483663" r:id="rId8"/>
    <p:sldLayoutId id="2147483664" r:id="rId9"/>
    <p:sldLayoutId id="2147483665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poir.parp.gov.pl/" TargetMode="External"/><Relationship Id="rId7" Type="http://schemas.openxmlformats.org/officeDocument/2006/relationships/hyperlink" Target="http://www.power.parp.gov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rp.gov.pl/" TargetMode="External"/><Relationship Id="rId5" Type="http://schemas.openxmlformats.org/officeDocument/2006/relationships/hyperlink" Target="http://www.parp.gov.pl/informatorium-parp" TargetMode="External"/><Relationship Id="rId4" Type="http://schemas.openxmlformats.org/officeDocument/2006/relationships/hyperlink" Target="http://www.popw.parp.gov.pl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C4320BE-B76B-49A9-8F09-34C03EC98E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24975" r="6321" b="39444"/>
          <a:stretch/>
        </p:blipFill>
        <p:spPr>
          <a:xfrm>
            <a:off x="3041650" y="549275"/>
            <a:ext cx="14642351" cy="8534400"/>
          </a:xfrm>
          <a:prstGeom prst="rect">
            <a:avLst/>
          </a:prstGeom>
          <a:solidFill>
            <a:srgbClr val="AED7F5"/>
          </a:solidFill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3290" y="7026275"/>
            <a:ext cx="11074560" cy="1501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ts val="5800"/>
              </a:lnSpc>
              <a:tabLst>
                <a:tab pos="6511925" algn="l"/>
              </a:tabLst>
            </a:pPr>
            <a: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Fundusze Europejskie 2021-2027 </a:t>
            </a:r>
            <a:b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pl-PL" sz="51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dla startupów</a:t>
            </a:r>
            <a:endParaRPr sz="5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8096DEB-A7C6-4882-A8BE-F6899B93D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99" y="9545908"/>
            <a:ext cx="13258800" cy="149161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27333BA-F5A3-495A-9FC4-146396E8EB06}"/>
              </a:ext>
            </a:extLst>
          </p:cNvPr>
          <p:cNvSpPr txBox="1"/>
          <p:nvPr/>
        </p:nvSpPr>
        <p:spPr>
          <a:xfrm>
            <a:off x="12261850" y="8233779"/>
            <a:ext cx="518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Gorzów </a:t>
            </a:r>
            <a:r>
              <a:rPr lang="pl-PL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Wlkp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26 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kwietnia </a:t>
            </a:r>
            <a:r>
              <a:rPr lang="pl-PL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2023</a:t>
            </a:r>
            <a:endParaRPr lang="pl-PL" sz="2800" dirty="0"/>
          </a:p>
        </p:txBody>
      </p:sp>
      <p:grpSp>
        <p:nvGrpSpPr>
          <p:cNvPr id="54" name="Grupa 53">
            <a:extLst>
              <a:ext uri="{FF2B5EF4-FFF2-40B4-BE49-F238E27FC236}">
                <a16:creationId xmlns:a16="http://schemas.microsoft.com/office/drawing/2014/main" id="{0A5488BC-B95D-4126-A6A2-B540FB287C2D}"/>
              </a:ext>
            </a:extLst>
          </p:cNvPr>
          <p:cNvGrpSpPr/>
          <p:nvPr/>
        </p:nvGrpSpPr>
        <p:grpSpPr>
          <a:xfrm>
            <a:off x="69850" y="5326483"/>
            <a:ext cx="4966578" cy="3680992"/>
            <a:chOff x="15069551" y="689979"/>
            <a:chExt cx="4966578" cy="3680992"/>
          </a:xfrm>
        </p:grpSpPr>
        <p:grpSp>
          <p:nvGrpSpPr>
            <p:cNvPr id="55" name="Grupa 54">
              <a:extLst>
                <a:ext uri="{FF2B5EF4-FFF2-40B4-BE49-F238E27FC236}">
                  <a16:creationId xmlns:a16="http://schemas.microsoft.com/office/drawing/2014/main" id="{EF9B909F-5A91-4C63-A714-02B937AAF835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8D541256-3319-4447-8174-BEB83D53C74F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395FD3E9-BC72-4A5B-A562-0C3775F2B476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Łącznik prosty 75">
                <a:extLst>
                  <a:ext uri="{FF2B5EF4-FFF2-40B4-BE49-F238E27FC236}">
                    <a16:creationId xmlns:a16="http://schemas.microsoft.com/office/drawing/2014/main" id="{1159E586-16F9-48F2-9253-53605935DC9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Łącznik prosty 76">
                <a:extLst>
                  <a:ext uri="{FF2B5EF4-FFF2-40B4-BE49-F238E27FC236}">
                    <a16:creationId xmlns:a16="http://schemas.microsoft.com/office/drawing/2014/main" id="{E1910A1E-D7E6-41DB-8ABD-BEDF1B333EF4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Łącznik prosty 77">
                <a:extLst>
                  <a:ext uri="{FF2B5EF4-FFF2-40B4-BE49-F238E27FC236}">
                    <a16:creationId xmlns:a16="http://schemas.microsoft.com/office/drawing/2014/main" id="{11AD0BEC-927C-4433-AB90-C2780B6360A9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BAB29AFF-413B-4D6C-BBF2-5830327CC7B9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6062D129-56ED-46CD-A520-35F93879396E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513B63E3-BA03-4C74-A7E1-CDA15236DD79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CF37518F-40D2-4DC8-83A7-30B0A896488B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C9547F15-6269-4E5A-91F5-B39A122EE74D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E1FFCCDD-3748-4756-AB27-0DA7C1D59621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upa 56">
              <a:extLst>
                <a:ext uri="{FF2B5EF4-FFF2-40B4-BE49-F238E27FC236}">
                  <a16:creationId xmlns:a16="http://schemas.microsoft.com/office/drawing/2014/main" id="{C28A0B3A-C5EA-4A02-96F8-56776D22D199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6E3436D7-1002-4C96-B05A-A446B40C8749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0EA70FDE-4E4F-44FF-B79A-AB5112A018A0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FE40C648-3416-40D7-ABCE-C2FCA6AFB2D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51551126-FF19-4D28-9E14-7D49BA4C67DA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E129284C-B66E-4818-AA8C-9A9C2690D7AD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upa 57">
              <a:extLst>
                <a:ext uri="{FF2B5EF4-FFF2-40B4-BE49-F238E27FC236}">
                  <a16:creationId xmlns:a16="http://schemas.microsoft.com/office/drawing/2014/main" id="{9597EA73-1B80-4E10-AF0D-42B3679B5F35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7C2F3A45-42F8-4A81-817C-A6B1535B9B7C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2DA9C001-5086-4236-BE18-7AD37D04797C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428978BB-2EE8-40C4-9B7E-9CB5B31C8F11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36B16D7E-EE70-4C44-863B-1AD924FFF658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C9BF4A8B-F051-4E63-88DF-76E047295589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Obraz 34">
            <a:extLst>
              <a:ext uri="{FF2B5EF4-FFF2-40B4-BE49-F238E27FC236}">
                <a16:creationId xmlns:a16="http://schemas.microsoft.com/office/drawing/2014/main" id="{C3145E5B-FADB-44B9-9F95-8487CEA16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30111" r="19734" b="34753"/>
          <a:stretch/>
        </p:blipFill>
        <p:spPr>
          <a:xfrm>
            <a:off x="15233650" y="1062610"/>
            <a:ext cx="4382502" cy="3601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57436" y="5242640"/>
            <a:ext cx="23615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35" dirty="0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518274" y="2149475"/>
            <a:ext cx="9906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</a:t>
            </a:r>
            <a:r>
              <a:rPr lang="pl-PL" sz="2800" b="1" dirty="0" err="1">
                <a:solidFill>
                  <a:srgbClr val="5D666C"/>
                </a:solidFill>
              </a:rPr>
              <a:t>IIb</a:t>
            </a:r>
            <a:r>
              <a:rPr lang="pl-PL" sz="2800" b="1" dirty="0">
                <a:solidFill>
                  <a:srgbClr val="5D666C"/>
                </a:solidFill>
              </a:rPr>
              <a:t>: Wsparcie rozwoju działalności gospodarczej startupu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Po skorzystaniu z komponentu </a:t>
            </a:r>
            <a:r>
              <a:rPr lang="pl-PL" sz="2800" dirty="0" err="1">
                <a:solidFill>
                  <a:srgbClr val="5D666C"/>
                </a:solidFill>
              </a:rPr>
              <a:t>IIa</a:t>
            </a:r>
            <a:r>
              <a:rPr lang="pl-PL" sz="2800" dirty="0">
                <a:solidFill>
                  <a:srgbClr val="5D666C"/>
                </a:solidFill>
              </a:rPr>
              <a:t> przedsięwzięcia o kluczowym potencjale, wymagające zaangażowania znacznych środków i dłuższego okresu realizacji, mają możliwość uzyskania wsparcia na dalszy rozwój działalności.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intensywność wsparcia: 85% kosztów kwalifikowanych.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wartość dofinansowania projektu: </a:t>
            </a:r>
            <a:r>
              <a:rPr lang="pl-PL" sz="2800" b="1" dirty="0">
                <a:solidFill>
                  <a:srgbClr val="5D666C"/>
                </a:solidFill>
              </a:rPr>
              <a:t>3 mln PLN</a:t>
            </a:r>
            <a:r>
              <a:rPr lang="pl-PL" sz="2800" dirty="0">
                <a:solidFill>
                  <a:srgbClr val="5D666C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~60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2025 r. </a:t>
            </a:r>
          </a:p>
          <a:p>
            <a:endParaRPr lang="pl-PL" sz="2800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39D9AA6-C0B9-4D8B-ADA0-38957478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F30C3E6-9B2C-4EC3-AD41-15CC32931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3417B7C-9A35-438D-925D-A45717A08A44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D42D277-4272-4E7F-A335-350C1FC2647A}"/>
              </a:ext>
            </a:extLst>
          </p:cNvPr>
          <p:cNvSpPr txBox="1">
            <a:spLocks/>
          </p:cNvSpPr>
          <p:nvPr/>
        </p:nvSpPr>
        <p:spPr>
          <a:xfrm>
            <a:off x="6550024" y="665866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BC2AA6B-3AEC-46E2-A82F-5400F3553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25BF592-F295-4613-A1F5-53A8D8F7FCB6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AE5975F-C0A9-4C21-A956-17D64F38A981}"/>
              </a:ext>
            </a:extLst>
          </p:cNvPr>
          <p:cNvSpPr txBox="1"/>
          <p:nvPr/>
        </p:nvSpPr>
        <p:spPr>
          <a:xfrm>
            <a:off x="6394450" y="1999813"/>
            <a:ext cx="1165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akceleracyjne </a:t>
            </a:r>
          </a:p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POIR 2014-2020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EA4D674-3FD9-45CE-9171-A5E618377D07}"/>
              </a:ext>
            </a:extLst>
          </p:cNvPr>
          <p:cNvSpPr/>
          <p:nvPr/>
        </p:nvSpPr>
        <p:spPr>
          <a:xfrm>
            <a:off x="6408305" y="1772594"/>
            <a:ext cx="11658600" cy="182468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41B1D1A-13B2-4EE5-A0B5-F15ADD68A01E}"/>
              </a:ext>
            </a:extLst>
          </p:cNvPr>
          <p:cNvSpPr/>
          <p:nvPr/>
        </p:nvSpPr>
        <p:spPr>
          <a:xfrm>
            <a:off x="64706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5FF984C-AD1D-44D3-BFE4-B6F3FDBE2A2F}"/>
              </a:ext>
            </a:extLst>
          </p:cNvPr>
          <p:cNvSpPr/>
          <p:nvPr/>
        </p:nvSpPr>
        <p:spPr>
          <a:xfrm>
            <a:off x="105092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DFCBB55-B233-449D-81B9-12FEB3225F06}"/>
              </a:ext>
            </a:extLst>
          </p:cNvPr>
          <p:cNvSpPr/>
          <p:nvPr/>
        </p:nvSpPr>
        <p:spPr>
          <a:xfrm>
            <a:off x="14547850" y="4375150"/>
            <a:ext cx="3581400" cy="463232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F05ED2D-C6C1-4BE8-B432-F3C0B9DCDAC1}"/>
              </a:ext>
            </a:extLst>
          </p:cNvPr>
          <p:cNvSpPr txBox="1"/>
          <p:nvPr/>
        </p:nvSpPr>
        <p:spPr>
          <a:xfrm>
            <a:off x="7156450" y="4843800"/>
            <a:ext cx="26581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Pilotaże </a:t>
            </a:r>
            <a:r>
              <a:rPr lang="pl-PL" sz="3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inno_LAB</a:t>
            </a:r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>
              <a:spcBef>
                <a:spcPts val="24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ScaleUp</a:t>
            </a: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Electro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ScaleUp</a:t>
            </a: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0">
              <a:spcBef>
                <a:spcPts val="12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Poland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Prize</a:t>
            </a:r>
            <a:endParaRPr lang="pl-PL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0AB4656-1FEE-48A6-BBEB-F18A12ACC96C}"/>
              </a:ext>
            </a:extLst>
          </p:cNvPr>
          <p:cNvSpPr txBox="1"/>
          <p:nvPr/>
        </p:nvSpPr>
        <p:spPr>
          <a:xfrm>
            <a:off x="10966450" y="5618450"/>
            <a:ext cx="265811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Działanie 2.5</a:t>
            </a:r>
          </a:p>
          <a:p>
            <a:pPr lvl="0">
              <a:spcBef>
                <a:spcPts val="18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Programy akceleracyjne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D09167F-E993-4299-B035-235CF98F84F5}"/>
              </a:ext>
            </a:extLst>
          </p:cNvPr>
          <p:cNvSpPr txBox="1"/>
          <p:nvPr/>
        </p:nvSpPr>
        <p:spPr>
          <a:xfrm>
            <a:off x="14951075" y="5618450"/>
            <a:ext cx="31019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Działanie 2.5 </a:t>
            </a:r>
          </a:p>
          <a:p>
            <a:pPr lvl="0">
              <a:spcBef>
                <a:spcPts val="1800"/>
              </a:spcBef>
            </a:pP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Programy akceleracyjne </a:t>
            </a:r>
            <a:b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Poland </a:t>
            </a:r>
            <a:r>
              <a:rPr lang="pl-PL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Prize</a:t>
            </a:r>
            <a:endParaRPr lang="pl-PL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B7B4EC7-6C77-4914-8346-CEF51DE96CEF}"/>
              </a:ext>
            </a:extLst>
          </p:cNvPr>
          <p:cNvSpPr/>
          <p:nvPr/>
        </p:nvSpPr>
        <p:spPr>
          <a:xfrm>
            <a:off x="6394450" y="3597275"/>
            <a:ext cx="11673840" cy="227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5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42E4F25-1BC6-417B-9115-1B7DD627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21716"/>
              </p:ext>
            </p:extLst>
          </p:nvPr>
        </p:nvGraphicFramePr>
        <p:xfrm>
          <a:off x="6699250" y="4540701"/>
          <a:ext cx="11658600" cy="339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2758102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473545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179582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15191170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5348632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49995643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Łączna kwota środków</a:t>
                      </a:r>
                    </a:p>
                  </a:txBody>
                  <a:tcPr marL="150781" marR="150781" marT="75390" marB="753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Aplikacje startupów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Zawarte </a:t>
                      </a: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umowy akceleracji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Zakończone akceleracje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Przeprowadzone </a:t>
                      </a:r>
                      <a:r>
                        <a:rPr lang="pl-PL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wdrożenia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296" marR="73296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Odbiorcy Technologii</a:t>
                      </a:r>
                      <a:endParaRPr lang="pl-PL" sz="2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150781" marR="150781" marT="75390" marB="7539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62919"/>
                  </a:ext>
                </a:extLst>
              </a:tr>
              <a:tr h="1875974"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 mln PLN</a:t>
                      </a:r>
                    </a:p>
                  </a:txBody>
                  <a:tcPr marL="150781" marR="150781" marT="75390" marB="753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15 970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1 238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1 029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459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pl-PL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73296" marR="732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18475"/>
                  </a:ext>
                </a:extLst>
              </a:tr>
            </a:tbl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3C35D5BD-BCD1-4BAB-992F-8696B01A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695BBE46-BD97-43FD-88E7-D69850FB885A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1791D3B-3609-484F-BEB8-BFCE539B1E6D}"/>
              </a:ext>
            </a:extLst>
          </p:cNvPr>
          <p:cNvSpPr txBox="1"/>
          <p:nvPr/>
        </p:nvSpPr>
        <p:spPr>
          <a:xfrm>
            <a:off x="6659880" y="2258820"/>
            <a:ext cx="1165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Programy akceleracyjne </a:t>
            </a:r>
          </a:p>
          <a:p>
            <a:pPr lvl="0" algn="ctr"/>
            <a:r>
              <a:rPr lang="pl-PL" sz="3900" b="1" dirty="0">
                <a:solidFill>
                  <a:srgbClr val="C00000"/>
                </a:solidFill>
              </a:rPr>
              <a:t>POIR 2014-2020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D742F2F-B26A-49D2-BF42-2F329B53DD88}"/>
              </a:ext>
            </a:extLst>
          </p:cNvPr>
          <p:cNvSpPr/>
          <p:nvPr/>
        </p:nvSpPr>
        <p:spPr>
          <a:xfrm>
            <a:off x="6659880" y="2031601"/>
            <a:ext cx="11658600" cy="182468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D2678AE-4B96-4BAC-AD63-17400BD140EE}"/>
              </a:ext>
            </a:extLst>
          </p:cNvPr>
          <p:cNvSpPr/>
          <p:nvPr/>
        </p:nvSpPr>
        <p:spPr>
          <a:xfrm>
            <a:off x="6659880" y="3856282"/>
            <a:ext cx="11673840" cy="227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01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AC736B06-C3EF-463F-BA97-3DB33905F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DA2EEDCE-0B06-4830-AC3F-BAAC2679C3F9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B0D5319-DB22-4D86-A001-5F073EF73BA1}"/>
              </a:ext>
            </a:extLst>
          </p:cNvPr>
          <p:cNvGrpSpPr/>
          <p:nvPr/>
        </p:nvGrpSpPr>
        <p:grpSpPr>
          <a:xfrm>
            <a:off x="6111819" y="1311275"/>
            <a:ext cx="12867641" cy="7430192"/>
            <a:chOff x="6608793" y="1592726"/>
            <a:chExt cx="12293066" cy="693420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32ACDF32-AAE0-4779-82B9-591CE915590F}"/>
                </a:ext>
              </a:extLst>
            </p:cNvPr>
            <p:cNvSpPr/>
            <p:nvPr/>
          </p:nvSpPr>
          <p:spPr>
            <a:xfrm>
              <a:off x="10733593" y="1592726"/>
              <a:ext cx="4000334" cy="69342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0E838073-C793-4364-A628-8F9A6FE0444B}"/>
                </a:ext>
              </a:extLst>
            </p:cNvPr>
            <p:cNvSpPr/>
            <p:nvPr/>
          </p:nvSpPr>
          <p:spPr>
            <a:xfrm>
              <a:off x="6623050" y="1592726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5BBBD797-DAC4-4D5A-A082-761F9227B3F1}"/>
                </a:ext>
              </a:extLst>
            </p:cNvPr>
            <p:cNvSpPr/>
            <p:nvPr/>
          </p:nvSpPr>
          <p:spPr>
            <a:xfrm>
              <a:off x="6608793" y="5293410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id="{6258DE28-578C-4CE7-820A-B69F7C697B35}"/>
                </a:ext>
              </a:extLst>
            </p:cNvPr>
            <p:cNvSpPr/>
            <p:nvPr/>
          </p:nvSpPr>
          <p:spPr>
            <a:xfrm>
              <a:off x="15138801" y="1592726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BB56CF01-8BCC-4371-A39B-A6B52AE59A0A}"/>
                </a:ext>
              </a:extLst>
            </p:cNvPr>
            <p:cNvSpPr/>
            <p:nvPr/>
          </p:nvSpPr>
          <p:spPr>
            <a:xfrm>
              <a:off x="15124544" y="5293410"/>
              <a:ext cx="3763058" cy="3233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73E83BD-3178-40D1-A4B1-F979A538EF81}"/>
              </a:ext>
            </a:extLst>
          </p:cNvPr>
          <p:cNvSpPr txBox="1"/>
          <p:nvPr/>
        </p:nvSpPr>
        <p:spPr>
          <a:xfrm>
            <a:off x="10956482" y="3043677"/>
            <a:ext cx="3133165" cy="290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ct val="35000"/>
              </a:spcAft>
            </a:pPr>
            <a:r>
              <a:rPr lang="pl-PL" sz="4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Startup Booster Poland</a:t>
            </a:r>
          </a:p>
          <a:p>
            <a:pPr lvl="0" algn="ctr">
              <a:spcAft>
                <a:spcPct val="35000"/>
              </a:spcAft>
            </a:pPr>
            <a:r>
              <a:rPr lang="pl-PL" sz="4200" b="1" dirty="0">
                <a:solidFill>
                  <a:srgbClr val="C00000"/>
                </a:solidFill>
              </a:rPr>
              <a:t>380 mln PLN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6628D4B-B899-4B49-A2CC-6A326C90D93E}"/>
              </a:ext>
            </a:extLst>
          </p:cNvPr>
          <p:cNvSpPr txBox="1"/>
          <p:nvPr/>
        </p:nvSpPr>
        <p:spPr>
          <a:xfrm>
            <a:off x="6268980" y="1759960"/>
            <a:ext cx="3726512" cy="256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Wszechstronne wsparcie</a:t>
            </a:r>
          </a:p>
          <a:p>
            <a:pPr lv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pierwszego konkursu – maj 2023 r.</a:t>
            </a: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pl-PL" sz="3600" b="1" dirty="0">
                <a:solidFill>
                  <a:srgbClr val="C00000"/>
                </a:solidFill>
              </a:rPr>
              <a:t>190 mln PLN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9779241-4744-460A-B4C1-C57AF59B27A8}"/>
              </a:ext>
            </a:extLst>
          </p:cNvPr>
          <p:cNvSpPr txBox="1"/>
          <p:nvPr/>
        </p:nvSpPr>
        <p:spPr>
          <a:xfrm>
            <a:off x="6367667" y="5669447"/>
            <a:ext cx="3409512" cy="26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Startups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exchange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Współpraca międzynarodowa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konkursu </a:t>
            </a:r>
            <a:b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III kwartał 2024 r.</a:t>
            </a: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10 mln PLN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56A6788-7BC3-4EEE-BE9B-32E1E91E7734}"/>
              </a:ext>
            </a:extLst>
          </p:cNvPr>
          <p:cNvSpPr txBox="1"/>
          <p:nvPr/>
        </p:nvSpPr>
        <p:spPr>
          <a:xfrm>
            <a:off x="15277201" y="1529219"/>
            <a:ext cx="3574022" cy="303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Scale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up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Green</a:t>
            </a:r>
          </a:p>
          <a:p>
            <a:pPr lv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Technologie na rzecz gospodarki obiegu zamkniętego</a:t>
            </a:r>
          </a:p>
          <a:p>
            <a:pPr>
              <a:lnSpc>
                <a:spcPts val="3000"/>
              </a:lnSpc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konkursu </a:t>
            </a:r>
            <a:b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I kwartał 2025 r.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10 mln PLN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4F6B15-6391-4286-ABD0-93B4DD8DCE48}"/>
              </a:ext>
            </a:extLst>
          </p:cNvPr>
          <p:cNvSpPr txBox="1"/>
          <p:nvPr/>
        </p:nvSpPr>
        <p:spPr>
          <a:xfrm>
            <a:off x="15149827" y="5552620"/>
            <a:ext cx="3652526" cy="303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 </a:t>
            </a:r>
            <a:r>
              <a:rPr lang="pl-PL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2030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Rozwiązania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impactowe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Agenda ONZ 2030</a:t>
            </a:r>
          </a:p>
          <a:p>
            <a:pPr lvl="0">
              <a:lnSpc>
                <a:spcPts val="3000"/>
              </a:lnSpc>
              <a:spcAft>
                <a:spcPts val="0"/>
              </a:spcAft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Ogłoszenie pierwszego konkursu – I kwartał 2024 r.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pl-PL" sz="3500" b="1" dirty="0">
                <a:solidFill>
                  <a:srgbClr val="C00000"/>
                </a:solidFill>
              </a:rPr>
              <a:t>170 mln PLN</a:t>
            </a:r>
          </a:p>
        </p:txBody>
      </p:sp>
    </p:spTree>
    <p:extLst>
      <p:ext uri="{BB962C8B-B14F-4D97-AF65-F5344CB8AC3E}">
        <p14:creationId xmlns:p14="http://schemas.microsoft.com/office/powerpoint/2010/main" val="43277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5">
            <a:extLst>
              <a:ext uri="{FF2B5EF4-FFF2-40B4-BE49-F238E27FC236}">
                <a16:creationId xmlns:a16="http://schemas.microsoft.com/office/drawing/2014/main" id="{2825BBC3-2C22-4EF9-BCEA-23BC4D8F9A9C}"/>
              </a:ext>
            </a:extLst>
          </p:cNvPr>
          <p:cNvSpPr txBox="1">
            <a:spLocks/>
          </p:cNvSpPr>
          <p:nvPr/>
        </p:nvSpPr>
        <p:spPr>
          <a:xfrm>
            <a:off x="11532170" y="1387638"/>
            <a:ext cx="3206850" cy="474039"/>
          </a:xfrm>
          <a:prstGeom prst="rect">
            <a:avLst/>
          </a:prstGeom>
        </p:spPr>
        <p:txBody>
          <a:bodyPr vert="horz" wrap="square" lIns="0" tIns="17144" rIns="0" bIns="0" rtlCol="0">
            <a:spAutoFit/>
          </a:bodyPr>
          <a:lstStyle>
            <a:lvl1pPr>
              <a:defRPr sz="4100" b="1" i="0">
                <a:solidFill>
                  <a:srgbClr val="AA1C2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699" defTabSz="1507846">
              <a:spcBef>
                <a:spcPts val="135"/>
              </a:spcBef>
            </a:pPr>
            <a:endParaRPr lang="pl-PL" sz="2968" b="0" dirty="0">
              <a:solidFill>
                <a:srgbClr val="00ABA4"/>
              </a:solidFill>
              <a:latin typeface="Calibri" panose="020F0502020204030204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A42F215-8B70-440D-AA15-91CF044D6C1A}"/>
              </a:ext>
            </a:extLst>
          </p:cNvPr>
          <p:cNvSpPr txBox="1"/>
          <p:nvPr/>
        </p:nvSpPr>
        <p:spPr>
          <a:xfrm>
            <a:off x="6534150" y="813911"/>
            <a:ext cx="11941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pl-PL" sz="4200" b="1" dirty="0">
                <a:solidFill>
                  <a:srgbClr val="C00000"/>
                </a:solidFill>
                <a:latin typeface="Calibri" panose="020F0502020204030204"/>
              </a:rPr>
              <a:t>Startup Booster Poland</a:t>
            </a:r>
            <a:endParaRPr lang="pl-PL" sz="4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514323-0D90-4D2E-879A-CCFCC3A44FF2}"/>
              </a:ext>
            </a:extLst>
          </p:cNvPr>
          <p:cNvSpPr txBox="1"/>
          <p:nvPr/>
        </p:nvSpPr>
        <p:spPr>
          <a:xfrm>
            <a:off x="6546850" y="2592862"/>
            <a:ext cx="12829223" cy="612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lnSpc>
                <a:spcPts val="4500"/>
              </a:lnSpc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 zależności od rodzaju programu akceleracyjnego finansowanie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formie grantu dla startupów 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na: </a:t>
            </a:r>
          </a:p>
          <a:p>
            <a:pPr marL="471202" indent="-471202" defTabSz="1507846">
              <a:lnSpc>
                <a:spcPts val="45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mentoring;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usługi specjalistyczne;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match-making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z korporacjami/ odbiorcami technologii (w tym średnie spółki);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wsparcie w skalowaniu działalności na arenie międzynarodowej;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wsparcie 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soft-landingowe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dla startupów spoza Polski; </a:t>
            </a:r>
          </a:p>
          <a:p>
            <a:pPr marL="324000" indent="-471202" defTabSz="1507846">
              <a:lnSpc>
                <a:spcPts val="45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budowanie gotowości inwestycyjnej (zaangażowanie podmiotów VC). </a:t>
            </a:r>
          </a:p>
          <a:p>
            <a:pPr defTabSz="1507846">
              <a:lnSpc>
                <a:spcPts val="4500"/>
              </a:lnSpc>
              <a:spcBef>
                <a:spcPts val="1200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Działanie finansować będzie także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koszty działań operatorów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związane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 zarządzaniem programami.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E1AC8572-3AEC-499A-A9AF-B20408012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8BBE2A01-72B6-43E8-A509-BDF1BCE778BC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09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08D2E223-3CD7-46B2-B214-137C29480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A8AB7261-834F-44D9-A190-5AF2A46059BF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1569CC55-155E-40FE-9891-199594D796E8}"/>
              </a:ext>
            </a:extLst>
          </p:cNvPr>
          <p:cNvGrpSpPr/>
          <p:nvPr/>
        </p:nvGrpSpPr>
        <p:grpSpPr>
          <a:xfrm>
            <a:off x="14458072" y="806997"/>
            <a:ext cx="4966578" cy="3680992"/>
            <a:chOff x="15069551" y="689979"/>
            <a:chExt cx="4966578" cy="3680992"/>
          </a:xfrm>
        </p:grpSpPr>
        <p:grpSp>
          <p:nvGrpSpPr>
            <p:cNvPr id="21" name="Grupa 20">
              <a:extLst>
                <a:ext uri="{FF2B5EF4-FFF2-40B4-BE49-F238E27FC236}">
                  <a16:creationId xmlns:a16="http://schemas.microsoft.com/office/drawing/2014/main" id="{50239C26-FEE6-4052-B2F9-024F94668FE5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43" name="Łącznik prosty 42">
                <a:extLst>
                  <a:ext uri="{FF2B5EF4-FFF2-40B4-BE49-F238E27FC236}">
                    <a16:creationId xmlns:a16="http://schemas.microsoft.com/office/drawing/2014/main" id="{30F96AEB-EEE2-4573-A413-9B1E9ABE4184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DA151C6D-FFD4-45F0-8DB9-A1DB4D61ED2B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>
                <a:extLst>
                  <a:ext uri="{FF2B5EF4-FFF2-40B4-BE49-F238E27FC236}">
                    <a16:creationId xmlns:a16="http://schemas.microsoft.com/office/drawing/2014/main" id="{ECB52213-4E8F-45CA-A408-5B6B96AFDBAB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>
                <a:extLst>
                  <a:ext uri="{FF2B5EF4-FFF2-40B4-BE49-F238E27FC236}">
                    <a16:creationId xmlns:a16="http://schemas.microsoft.com/office/drawing/2014/main" id="{122E6742-7AA8-4E86-A730-E66239022B42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38FC4136-3A74-4947-8B08-AB9A942E14E5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1BFADC5A-5756-41D1-942C-94A0A426F379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38" name="Łącznik prosty 37">
                <a:extLst>
                  <a:ext uri="{FF2B5EF4-FFF2-40B4-BE49-F238E27FC236}">
                    <a16:creationId xmlns:a16="http://schemas.microsoft.com/office/drawing/2014/main" id="{9E4F4D16-6DB5-46C6-BE06-15E089D12DF2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Łącznik prosty 38">
                <a:extLst>
                  <a:ext uri="{FF2B5EF4-FFF2-40B4-BE49-F238E27FC236}">
                    <a16:creationId xmlns:a16="http://schemas.microsoft.com/office/drawing/2014/main" id="{6C698D1B-B520-438C-AD29-410E7F425462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BB75DE5C-4EBD-4C93-ACE7-B4BAB73E2E1A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Łącznik prosty 40">
                <a:extLst>
                  <a:ext uri="{FF2B5EF4-FFF2-40B4-BE49-F238E27FC236}">
                    <a16:creationId xmlns:a16="http://schemas.microsoft.com/office/drawing/2014/main" id="{63F546B0-B6D7-44D9-940C-2564C96090BD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AAE91475-4903-4431-9748-A57416A10678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>
              <a:extLst>
                <a:ext uri="{FF2B5EF4-FFF2-40B4-BE49-F238E27FC236}">
                  <a16:creationId xmlns:a16="http://schemas.microsoft.com/office/drawing/2014/main" id="{CDBB1C4A-52F8-4483-8612-5E050E0D3CE6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33" name="Łącznik prosty 32">
                <a:extLst>
                  <a:ext uri="{FF2B5EF4-FFF2-40B4-BE49-F238E27FC236}">
                    <a16:creationId xmlns:a16="http://schemas.microsoft.com/office/drawing/2014/main" id="{ED971E50-26C0-4E6B-97BF-86549A8C90C6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09C741AC-D7CC-4566-819D-415BB2CA1A8D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BEB05C43-29FA-41ED-877E-1A92FB0558EE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>
                <a:extLst>
                  <a:ext uri="{FF2B5EF4-FFF2-40B4-BE49-F238E27FC236}">
                    <a16:creationId xmlns:a16="http://schemas.microsoft.com/office/drawing/2014/main" id="{BE658D1F-6711-4C6A-B73E-69A458EA581F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FE490E9-D7FB-452B-9AEF-A731E9C95E75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DBAB9663-F6FD-4FC1-A332-AB09F8F35BFE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69536C83-22F4-49D3-8D4A-CCB966010B5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63ACF76B-86B3-41F8-A2B8-98CF3CB3EF79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id="{1D4EC280-CA20-40EB-8792-8BCBEDA35C93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34F9B659-0285-4D98-A41A-56B2852A3C08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id="{60006052-588E-45EF-91FA-05127C29D792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D4F1CA2-7B89-4CEF-8C13-9DFDE71BBA0C}"/>
              </a:ext>
            </a:extLst>
          </p:cNvPr>
          <p:cNvGrpSpPr/>
          <p:nvPr/>
        </p:nvGrpSpPr>
        <p:grpSpPr>
          <a:xfrm>
            <a:off x="6237997" y="5411865"/>
            <a:ext cx="4966578" cy="3680992"/>
            <a:chOff x="15069551" y="689979"/>
            <a:chExt cx="4966578" cy="3680992"/>
          </a:xfrm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ED488080-2613-495F-9441-D015040994A0}"/>
                </a:ext>
              </a:extLst>
            </p:cNvPr>
            <p:cNvGrpSpPr/>
            <p:nvPr/>
          </p:nvGrpSpPr>
          <p:grpSpPr>
            <a:xfrm>
              <a:off x="15069553" y="689979"/>
              <a:ext cx="4964697" cy="773696"/>
              <a:chOff x="0" y="7727841"/>
              <a:chExt cx="5251450" cy="1127234"/>
            </a:xfrm>
          </p:grpSpPr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E0BB7CE1-3B24-4E1F-BB0B-147731351B6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089DD8F7-E144-4412-9CFA-904DA5371941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2258A44D-ACFD-4C1A-A5AD-DFE26B626950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977A9EA7-E9AC-4047-94FF-63252BD2D25B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Łącznik prosty 73">
                <a:extLst>
                  <a:ext uri="{FF2B5EF4-FFF2-40B4-BE49-F238E27FC236}">
                    <a16:creationId xmlns:a16="http://schemas.microsoft.com/office/drawing/2014/main" id="{505473CC-2B9B-4A57-896A-F7D81B67CD9E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a 50">
              <a:extLst>
                <a:ext uri="{FF2B5EF4-FFF2-40B4-BE49-F238E27FC236}">
                  <a16:creationId xmlns:a16="http://schemas.microsoft.com/office/drawing/2014/main" id="{E073F0B0-CD3C-4C02-8154-098D98F99322}"/>
                </a:ext>
              </a:extLst>
            </p:cNvPr>
            <p:cNvGrpSpPr/>
            <p:nvPr/>
          </p:nvGrpSpPr>
          <p:grpSpPr>
            <a:xfrm>
              <a:off x="15069552" y="1650465"/>
              <a:ext cx="4964697" cy="773696"/>
              <a:chOff x="0" y="7727841"/>
              <a:chExt cx="5251450" cy="1127234"/>
            </a:xfrm>
          </p:grpSpPr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4E631B3B-0538-4E64-9047-B00AAD346AA5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D1A90E40-563F-45BC-9E77-3CA374556CA4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95311C65-478C-40A5-8CCA-E20B8F362EDE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71A6DDCA-5C55-42E1-8007-8EB2FEA2D2C4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3287ED45-53AF-4CA2-918F-FDD45363A5DE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a 51">
              <a:extLst>
                <a:ext uri="{FF2B5EF4-FFF2-40B4-BE49-F238E27FC236}">
                  <a16:creationId xmlns:a16="http://schemas.microsoft.com/office/drawing/2014/main" id="{E4DC696F-EC7D-4541-8946-BF4C906C72B0}"/>
                </a:ext>
              </a:extLst>
            </p:cNvPr>
            <p:cNvGrpSpPr/>
            <p:nvPr/>
          </p:nvGrpSpPr>
          <p:grpSpPr>
            <a:xfrm>
              <a:off x="15069551" y="2627231"/>
              <a:ext cx="4964697" cy="773696"/>
              <a:chOff x="0" y="7727841"/>
              <a:chExt cx="5251450" cy="1127234"/>
            </a:xfrm>
          </p:grpSpPr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3C1617B3-E4AA-4FA4-AB42-F67DD6F7367C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5D01584B-E65A-4A37-B6FC-DFFFBCCA1376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B0DE406C-1091-41EA-9606-1F9AA2CA8BB3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EDDCFA8C-5BED-4E12-B369-EB38F4FF333F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782491F6-2160-4700-B7B3-BD50FEC86A28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A985ECB4-A03E-43B5-95A3-957ED4D40892}"/>
                </a:ext>
              </a:extLst>
            </p:cNvPr>
            <p:cNvGrpSpPr/>
            <p:nvPr/>
          </p:nvGrpSpPr>
          <p:grpSpPr>
            <a:xfrm>
              <a:off x="15071432" y="3597275"/>
              <a:ext cx="4964697" cy="773696"/>
              <a:chOff x="0" y="7727841"/>
              <a:chExt cx="5251450" cy="1127234"/>
            </a:xfrm>
          </p:grpSpPr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A7B0B782-4861-4EA2-A131-D481C365A3CF}"/>
                  </a:ext>
                </a:extLst>
              </p:cNvPr>
              <p:cNvCxnSpPr/>
              <p:nvPr/>
            </p:nvCxnSpPr>
            <p:spPr>
              <a:xfrm flipH="1">
                <a:off x="0" y="772784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AE8BC9D4-DD78-469C-9CD6-E364AAFDC037}"/>
                  </a:ext>
                </a:extLst>
              </p:cNvPr>
              <p:cNvCxnSpPr/>
              <p:nvPr/>
            </p:nvCxnSpPr>
            <p:spPr>
              <a:xfrm flipH="1">
                <a:off x="0" y="8002361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D9045F76-0280-4EE1-B589-7D414B2C4E58}"/>
                  </a:ext>
                </a:extLst>
              </p:cNvPr>
              <p:cNvCxnSpPr/>
              <p:nvPr/>
            </p:nvCxnSpPr>
            <p:spPr>
              <a:xfrm flipH="1">
                <a:off x="0" y="8292646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308E5598-1726-4746-AB20-427F96A9DA7B}"/>
                  </a:ext>
                </a:extLst>
              </p:cNvPr>
              <p:cNvCxnSpPr/>
              <p:nvPr/>
            </p:nvCxnSpPr>
            <p:spPr>
              <a:xfrm flipH="1">
                <a:off x="0" y="8582932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691D6B6B-900E-443E-91E4-9B479BDE4187}"/>
                  </a:ext>
                </a:extLst>
              </p:cNvPr>
              <p:cNvCxnSpPr/>
              <p:nvPr/>
            </p:nvCxnSpPr>
            <p:spPr>
              <a:xfrm flipH="1">
                <a:off x="0" y="8855075"/>
                <a:ext cx="5251450" cy="0"/>
              </a:xfrm>
              <a:prstGeom prst="line">
                <a:avLst/>
              </a:prstGeom>
              <a:ln w="76200" cmpd="sng">
                <a:solidFill>
                  <a:srgbClr val="0070C0">
                    <a:alpha val="9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wal 2">
            <a:extLst>
              <a:ext uri="{FF2B5EF4-FFF2-40B4-BE49-F238E27FC236}">
                <a16:creationId xmlns:a16="http://schemas.microsoft.com/office/drawing/2014/main" id="{2ACE279C-6DC5-43FE-BCDA-88EF605DA7A1}"/>
              </a:ext>
            </a:extLst>
          </p:cNvPr>
          <p:cNvSpPr/>
          <p:nvPr/>
        </p:nvSpPr>
        <p:spPr>
          <a:xfrm>
            <a:off x="9026086" y="854075"/>
            <a:ext cx="8229600" cy="8229600"/>
          </a:xfrm>
          <a:prstGeom prst="ellipse">
            <a:avLst/>
          </a:prstGeom>
          <a:blipFill dpi="0" rotWithShape="1">
            <a:blip r:embed="rId3"/>
            <a:srcRect/>
            <a:stretch>
              <a:fillRect t="-27000" b="-5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0281BC84-773A-46D9-88C5-03BB374D81DA}"/>
              </a:ext>
            </a:extLst>
          </p:cNvPr>
          <p:cNvSpPr/>
          <p:nvPr/>
        </p:nvSpPr>
        <p:spPr>
          <a:xfrm>
            <a:off x="8721287" y="549276"/>
            <a:ext cx="8839199" cy="88391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F373237-8E48-4A54-927B-E130493CE674}"/>
              </a:ext>
            </a:extLst>
          </p:cNvPr>
          <p:cNvSpPr/>
          <p:nvPr/>
        </p:nvSpPr>
        <p:spPr>
          <a:xfrm>
            <a:off x="10955472" y="5084947"/>
            <a:ext cx="4419600" cy="886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7CCE0E-5A49-4118-82A2-2659128FD6DE}"/>
              </a:ext>
            </a:extLst>
          </p:cNvPr>
          <p:cNvSpPr txBox="1"/>
          <p:nvPr/>
        </p:nvSpPr>
        <p:spPr>
          <a:xfrm>
            <a:off x="9613901" y="2096897"/>
            <a:ext cx="6991349" cy="531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4500"/>
              </a:lnSpc>
            </a:pPr>
            <a:r>
              <a:rPr lang="pl-PL" sz="4200" b="1" dirty="0">
                <a:solidFill>
                  <a:schemeClr val="bg1"/>
                </a:solidFill>
              </a:rPr>
              <a:t>Laboratorium </a:t>
            </a:r>
            <a:r>
              <a:rPr lang="pl-PL" sz="4800" b="1" dirty="0">
                <a:solidFill>
                  <a:schemeClr val="bg1"/>
                </a:solidFill>
              </a:rPr>
              <a:t/>
            </a:r>
            <a:br>
              <a:rPr lang="pl-PL" sz="48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Innowatora </a:t>
            </a:r>
          </a:p>
          <a:p>
            <a:pPr lvl="0" algn="ctr">
              <a:lnSpc>
                <a:spcPts val="4500"/>
              </a:lnSpc>
            </a:pPr>
            <a:r>
              <a:rPr lang="pl-PL" sz="4200" b="1" dirty="0">
                <a:solidFill>
                  <a:schemeClr val="bg1"/>
                </a:solidFill>
              </a:rPr>
              <a:t>Popołudniowe </a:t>
            </a:r>
            <a:br>
              <a:rPr lang="pl-PL" sz="42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i weekendowe programy </a:t>
            </a:r>
            <a:r>
              <a:rPr lang="pl-PL" sz="4200" b="1" dirty="0" err="1">
                <a:solidFill>
                  <a:schemeClr val="bg1"/>
                </a:solidFill>
              </a:rPr>
              <a:t>mentoringowe</a:t>
            </a:r>
            <a:endParaRPr lang="pl-PL" sz="4200" b="1" dirty="0">
              <a:solidFill>
                <a:schemeClr val="bg1"/>
              </a:solidFill>
            </a:endParaRPr>
          </a:p>
          <a:p>
            <a:pPr lvl="0" algn="ctr">
              <a:lnSpc>
                <a:spcPct val="100000"/>
              </a:lnSpc>
              <a:spcBef>
                <a:spcPts val="1200"/>
              </a:spcBef>
            </a:pPr>
            <a:r>
              <a:rPr lang="pl-PL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ok. </a:t>
            </a:r>
            <a:r>
              <a:rPr lang="pl-PL" sz="5000" b="1" dirty="0">
                <a:solidFill>
                  <a:schemeClr val="bg1"/>
                </a:solidFill>
              </a:rPr>
              <a:t>30 mln PLN</a:t>
            </a:r>
            <a:endParaRPr lang="pl-PL" sz="5000" dirty="0">
              <a:solidFill>
                <a:schemeClr val="bg1"/>
              </a:solidFill>
            </a:endParaRPr>
          </a:p>
          <a:p>
            <a:pPr lvl="0" algn="ctr">
              <a:lnSpc>
                <a:spcPts val="5500"/>
              </a:lnSpc>
            </a:pPr>
            <a:r>
              <a:rPr lang="pl-PL" sz="4200" b="1" dirty="0">
                <a:solidFill>
                  <a:schemeClr val="bg1"/>
                </a:solidFill>
              </a:rPr>
              <a:t>Ogłoszenie konkursu </a:t>
            </a:r>
            <a:br>
              <a:rPr lang="pl-PL" sz="4200" b="1" dirty="0">
                <a:solidFill>
                  <a:schemeClr val="bg1"/>
                </a:solidFill>
              </a:rPr>
            </a:br>
            <a:r>
              <a:rPr lang="pl-PL" sz="4200" b="1" dirty="0">
                <a:solidFill>
                  <a:schemeClr val="bg1"/>
                </a:solidFill>
              </a:rPr>
              <a:t>– wrzesień  2023 r.</a:t>
            </a:r>
          </a:p>
        </p:txBody>
      </p:sp>
    </p:spTree>
    <p:extLst>
      <p:ext uri="{BB962C8B-B14F-4D97-AF65-F5344CB8AC3E}">
        <p14:creationId xmlns:p14="http://schemas.microsoft.com/office/powerpoint/2010/main" val="195140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A42F215-8B70-440D-AA15-91CF044D6C1A}"/>
              </a:ext>
            </a:extLst>
          </p:cNvPr>
          <p:cNvSpPr txBox="1"/>
          <p:nvPr/>
        </p:nvSpPr>
        <p:spPr>
          <a:xfrm>
            <a:off x="6927850" y="793750"/>
            <a:ext cx="11599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/>
            <a:r>
              <a:rPr lang="pl-PL" sz="4200" b="1" dirty="0">
                <a:solidFill>
                  <a:srgbClr val="C00000"/>
                </a:solidFill>
                <a:latin typeface="Calibri" panose="020F0502020204030204"/>
              </a:rPr>
              <a:t>Laboratorium Innowatora</a:t>
            </a:r>
            <a:endParaRPr lang="pl-PL" sz="4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5514323-0D90-4D2E-879A-CCFCC3A44FF2}"/>
              </a:ext>
            </a:extLst>
          </p:cNvPr>
          <p:cNvSpPr txBox="1"/>
          <p:nvPr/>
        </p:nvSpPr>
        <p:spPr>
          <a:xfrm>
            <a:off x="6546850" y="1828230"/>
            <a:ext cx="11599948" cy="7137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7846">
              <a:lnSpc>
                <a:spcPts val="4000"/>
              </a:lnSpc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Programy 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mentoringowe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pozwalające zweryfikować założenia biznesowe pomysłodawców, oferujące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wsparcie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 w zakresie:</a:t>
            </a:r>
          </a:p>
          <a:p>
            <a:pPr marL="1479842" lvl="2" indent="-565442" defTabSz="1507846">
              <a:lnSpc>
                <a:spcPts val="4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zapewnienia dostępu do przestrzeni co-</a:t>
            </a:r>
            <a:r>
              <a:rPr lang="pl-PL" sz="2800" dirty="0" err="1">
                <a:solidFill>
                  <a:prstClr val="black"/>
                </a:solidFill>
                <a:latin typeface="Calibri" panose="020F0502020204030204"/>
              </a:rPr>
              <a:t>workingowej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prototypowni, laboratoriów etc.</a:t>
            </a:r>
          </a:p>
          <a:p>
            <a:pPr marL="1479842" lvl="2" indent="-565442" defTabSz="1507846">
              <a:lnSpc>
                <a:spcPts val="4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zakupu materiałów i surowców niezbędnych do weryfikacji podstawowych założeń biznesowych;</a:t>
            </a:r>
          </a:p>
          <a:p>
            <a:pPr marL="1479842" lvl="2" indent="-565442" defTabSz="1507846">
              <a:lnSpc>
                <a:spcPts val="4000"/>
              </a:lnSpc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usług wspomagających nawiązanie niezbędnych relacji biznesowych;</a:t>
            </a:r>
          </a:p>
          <a:p>
            <a:pPr defTabSz="1507846">
              <a:lnSpc>
                <a:spcPts val="4000"/>
              </a:lnSpc>
              <a:spcBef>
                <a:spcPts val="2968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Finansowanie w formie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grantów na rozpoczęcie działalności </a:t>
            </a:r>
            <a:br>
              <a:rPr lang="pl-PL" sz="28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dla startupów</a:t>
            </a:r>
            <a:endParaRPr lang="pl-PL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1507846">
              <a:lnSpc>
                <a:spcPts val="4000"/>
              </a:lnSpc>
              <a:spcBef>
                <a:spcPts val="2968"/>
              </a:spcBef>
            </a:pP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Działanie finansować będzie także </a:t>
            </a:r>
            <a:r>
              <a:rPr lang="pl-PL" sz="2800" b="1" dirty="0">
                <a:solidFill>
                  <a:prstClr val="black"/>
                </a:solidFill>
                <a:latin typeface="Calibri" panose="020F0502020204030204"/>
              </a:rPr>
              <a:t>koszty działania operatorów</a:t>
            </a: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, związanych </a:t>
            </a:r>
            <a:br>
              <a:rPr lang="pl-PL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pl-PL" sz="2800" dirty="0">
                <a:solidFill>
                  <a:prstClr val="black"/>
                </a:solidFill>
                <a:latin typeface="Calibri" panose="020F0502020204030204"/>
              </a:rPr>
              <a:t>z pozyskaniem uczestników do programu, organizacji przestrzeni oraz obsługą programu.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A9DD272-ED3C-48C6-9464-4C75C3772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49" cy="11307145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D5429B58-1F55-4A95-A6AB-1EF585DD6CBD}"/>
              </a:ext>
            </a:extLst>
          </p:cNvPr>
          <p:cNvSpPr txBox="1"/>
          <p:nvPr/>
        </p:nvSpPr>
        <p:spPr>
          <a:xfrm>
            <a:off x="387985" y="777875"/>
            <a:ext cx="4337050" cy="2576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Fundusze Europejskie dla Nowoczesnej Gospodarki</a:t>
            </a:r>
            <a:endParaRPr lang="pl-PL" sz="4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51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7A5AD978-991C-44DF-928D-5D906329FC2F}"/>
              </a:ext>
            </a:extLst>
          </p:cNvPr>
          <p:cNvSpPr txBox="1"/>
          <p:nvPr/>
        </p:nvSpPr>
        <p:spPr>
          <a:xfrm>
            <a:off x="10493474" y="2987675"/>
            <a:ext cx="8148996" cy="868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 Operacyjny Inteligentny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Rozwój 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3"/>
              </a:rPr>
              <a:t>www.poir.parp.gov.pl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AF3937D-FA7C-497E-9D91-C1DCCE31E4C8}"/>
              </a:ext>
            </a:extLst>
          </p:cNvPr>
          <p:cNvSpPr txBox="1"/>
          <p:nvPr/>
        </p:nvSpPr>
        <p:spPr>
          <a:xfrm>
            <a:off x="10506282" y="4176504"/>
            <a:ext cx="7849397" cy="868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 Operacyjny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Polska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Wschodnia  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www.popw.parp.gov.pl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9C904CBB-7BA6-4A26-8B7F-62F63A21A14E}"/>
              </a:ext>
            </a:extLst>
          </p:cNvPr>
          <p:cNvSpPr txBox="1"/>
          <p:nvPr/>
        </p:nvSpPr>
        <p:spPr>
          <a:xfrm>
            <a:off x="10487124" y="1096834"/>
            <a:ext cx="6842754" cy="130202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5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Kontakt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infolinia: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22 574 07 07; 0 801 332 202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www.parp.gov.pl/</a:t>
            </a:r>
            <a:r>
              <a:rPr kumimoji="0" lang="pl-PL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kontakt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www.parp.gov.pl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EFEF787-DF82-4D08-8DC6-BEE96EA01088}"/>
              </a:ext>
            </a:extLst>
          </p:cNvPr>
          <p:cNvSpPr txBox="1"/>
          <p:nvPr/>
        </p:nvSpPr>
        <p:spPr>
          <a:xfrm>
            <a:off x="10493474" y="5426075"/>
            <a:ext cx="7559576" cy="13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Fundusze Europejskie dla Nowoczesnej Gospodarki 2021-2027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pl-PL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www.feng.parp.gov.pl</a:t>
            </a:r>
            <a:endParaRPr kumimoji="0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E607F40-DA79-48DF-B874-AB58EF58BB24}"/>
              </a:ext>
            </a:extLst>
          </p:cNvPr>
          <p:cNvSpPr txBox="1"/>
          <p:nvPr/>
        </p:nvSpPr>
        <p:spPr>
          <a:xfrm>
            <a:off x="10506282" y="7178675"/>
            <a:ext cx="8994074" cy="130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Fundusze Europejskie dla Polski Wschodniej 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2021-2027 </a:t>
            </a:r>
            <a:br>
              <a:rPr kumimoji="0" lang="pl-PL" sz="2800" b="0" i="0" u="none" strike="noStrike" kern="1200" cap="none" spc="-10" normalizeH="0" baseline="0" noProof="0" dirty="0">
                <a:ln>
                  <a:noFill/>
                </a:ln>
                <a:solidFill>
                  <a:srgbClr val="B5203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/>
              </a:rPr>
              <a:t>www.</a:t>
            </a:r>
            <a:r>
              <a:rPr kumimoji="0" lang="pl-PL" sz="2800" b="0" i="0" u="sng" strike="noStrike" kern="1200" cap="none" spc="-35" normalizeH="0" baseline="0" noProof="0" dirty="0">
                <a:ln>
                  <a:noFill/>
                </a:ln>
                <a:solidFill>
                  <a:srgbClr val="5D666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fepw.parp.gov.pl</a:t>
            </a:r>
            <a:endParaRPr kumimoji="0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0F74771A-2599-4CA5-BBEA-BC120C5961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4974" r="24650" b="49175"/>
          <a:stretch/>
        </p:blipFill>
        <p:spPr>
          <a:xfrm>
            <a:off x="146050" y="1096834"/>
            <a:ext cx="8839200" cy="4752010"/>
          </a:xfrm>
          <a:prstGeom prst="rect">
            <a:avLst/>
          </a:prstGeom>
          <a:solidFill>
            <a:srgbClr val="AED7F5"/>
          </a:solidFill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8B20D1A-74F8-4FC3-A6AC-A6D42D95C4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30111" r="19734" b="53257"/>
          <a:stretch/>
        </p:blipFill>
        <p:spPr>
          <a:xfrm>
            <a:off x="5464" y="6492875"/>
            <a:ext cx="4262655" cy="16764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802F3C5-3F6F-4C2F-872F-F1E28AE6BA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48315" r="19598" b="35053"/>
          <a:stretch/>
        </p:blipFill>
        <p:spPr>
          <a:xfrm>
            <a:off x="4722595" y="6388099"/>
            <a:ext cx="426265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1850AE7-0F82-4EC2-ACC0-AF9DABA0C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0850" y="777875"/>
            <a:ext cx="3124200" cy="33232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105"/>
              </a:spcBef>
            </a:pPr>
            <a:r>
              <a:rPr lang="pl-PL" sz="4200" spc="-35" dirty="0">
                <a:solidFill>
                  <a:schemeClr val="bg1"/>
                </a:solidFill>
              </a:rPr>
              <a:t>Platformy </a:t>
            </a:r>
            <a:r>
              <a:rPr lang="pl-PL" sz="4200" spc="-25" dirty="0">
                <a:solidFill>
                  <a:schemeClr val="bg1"/>
                </a:solidFill>
              </a:rPr>
              <a:t>startowe </a:t>
            </a:r>
            <a:br>
              <a:rPr lang="pl-PL" sz="4200" spc="-25" dirty="0">
                <a:solidFill>
                  <a:schemeClr val="bg1"/>
                </a:solidFill>
              </a:rPr>
            </a:br>
            <a:r>
              <a:rPr lang="pl-PL" sz="4200" spc="-5" dirty="0">
                <a:solidFill>
                  <a:schemeClr val="bg1"/>
                </a:solidFill>
              </a:rPr>
              <a:t>dla </a:t>
            </a:r>
            <a:r>
              <a:rPr lang="pl-PL" sz="4200" spc="-10" dirty="0">
                <a:solidFill>
                  <a:schemeClr val="bg1"/>
                </a:solidFill>
              </a:rPr>
              <a:t>nowych</a:t>
            </a:r>
            <a:r>
              <a:rPr lang="pl-PL" sz="4200" spc="80" dirty="0">
                <a:solidFill>
                  <a:schemeClr val="bg1"/>
                </a:solidFill>
              </a:rPr>
              <a:t> </a:t>
            </a:r>
            <a:r>
              <a:rPr lang="pl-PL" sz="4200" spc="-20" dirty="0">
                <a:solidFill>
                  <a:schemeClr val="bg1"/>
                </a:solidFill>
              </a:rPr>
              <a:t>pomysłów </a:t>
            </a:r>
            <a:br>
              <a:rPr lang="pl-PL" sz="4200" spc="-20" dirty="0">
                <a:solidFill>
                  <a:schemeClr val="bg1"/>
                </a:solidFill>
              </a:rPr>
            </a:br>
            <a:r>
              <a:rPr lang="pl-PL" sz="4200" spc="-20" dirty="0">
                <a:solidFill>
                  <a:schemeClr val="bg1"/>
                </a:solidFill>
              </a:rPr>
              <a:t>2014 - 2020</a:t>
            </a:r>
            <a:endParaRPr sz="4200" spc="-2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3D0C978-1DDB-4AE4-952E-F9A307446090}"/>
              </a:ext>
            </a:extLst>
          </p:cNvPr>
          <p:cNvSpPr txBox="1"/>
          <p:nvPr/>
        </p:nvSpPr>
        <p:spPr>
          <a:xfrm>
            <a:off x="679450" y="10074275"/>
            <a:ext cx="381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dirty="0">
                <a:solidFill>
                  <a:schemeClr val="bg1"/>
                </a:solidFill>
              </a:rPr>
              <a:t>www.parp.gov.pl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BE1AA14-1191-4A0B-8AAB-EDF055333B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 t="14610" b="19972"/>
          <a:stretch/>
        </p:blipFill>
        <p:spPr>
          <a:xfrm>
            <a:off x="13557250" y="3809745"/>
            <a:ext cx="5564738" cy="4648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2FC681-8C50-4F6D-A843-00C22B768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4" y="1856201"/>
            <a:ext cx="3501125" cy="105527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92FD744-CD05-4DD9-8872-2BD3F59F7B6A}"/>
              </a:ext>
            </a:extLst>
          </p:cNvPr>
          <p:cNvSpPr txBox="1"/>
          <p:nvPr/>
        </p:nvSpPr>
        <p:spPr>
          <a:xfrm>
            <a:off x="13405919" y="2439483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b="1" spc="-35" dirty="0">
                <a:solidFill>
                  <a:schemeClr val="accent1">
                    <a:lumMod val="75000"/>
                  </a:schemeClr>
                </a:solidFill>
              </a:rPr>
              <a:t>Platformy </a:t>
            </a:r>
            <a:r>
              <a:rPr lang="pl-PL" sz="5200" b="1" spc="-25" dirty="0">
                <a:solidFill>
                  <a:schemeClr val="accent1">
                    <a:lumMod val="75000"/>
                  </a:schemeClr>
                </a:solidFill>
              </a:rPr>
              <a:t>startowe</a:t>
            </a:r>
            <a:endParaRPr lang="pl-PL" sz="5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Grupa 30">
            <a:extLst>
              <a:ext uri="{FF2B5EF4-FFF2-40B4-BE49-F238E27FC236}">
                <a16:creationId xmlns:a16="http://schemas.microsoft.com/office/drawing/2014/main" id="{FC1F41BE-578A-43F7-B050-7BA2C612F746}"/>
              </a:ext>
            </a:extLst>
          </p:cNvPr>
          <p:cNvGrpSpPr/>
          <p:nvPr/>
        </p:nvGrpSpPr>
        <p:grpSpPr>
          <a:xfrm>
            <a:off x="6242050" y="3131235"/>
            <a:ext cx="6377072" cy="5571440"/>
            <a:chOff x="6052675" y="3279756"/>
            <a:chExt cx="6377072" cy="557144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E2236133-15E8-457A-97B0-A22BD66A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675" y="3279756"/>
              <a:ext cx="6250013" cy="5571440"/>
            </a:xfrm>
            <a:prstGeom prst="rect">
              <a:avLst/>
            </a:prstGeom>
          </p:spPr>
        </p:pic>
        <p:grpSp>
          <p:nvGrpSpPr>
            <p:cNvPr id="30" name="Grupa 29">
              <a:extLst>
                <a:ext uri="{FF2B5EF4-FFF2-40B4-BE49-F238E27FC236}">
                  <a16:creationId xmlns:a16="http://schemas.microsoft.com/office/drawing/2014/main" id="{8354A027-71B8-4016-8FC8-AAEC102FC68E}"/>
                </a:ext>
              </a:extLst>
            </p:cNvPr>
            <p:cNvGrpSpPr/>
            <p:nvPr/>
          </p:nvGrpSpPr>
          <p:grpSpPr>
            <a:xfrm>
              <a:off x="9535245" y="3858531"/>
              <a:ext cx="2894502" cy="3868838"/>
              <a:chOff x="9535245" y="3858531"/>
              <a:chExt cx="2894502" cy="3868838"/>
            </a:xfrm>
          </p:grpSpPr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04BA1FF4-9370-4EDB-87C4-61B479D58BCB}"/>
                  </a:ext>
                </a:extLst>
              </p:cNvPr>
              <p:cNvSpPr/>
              <p:nvPr/>
            </p:nvSpPr>
            <p:spPr>
              <a:xfrm>
                <a:off x="11153980" y="571998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270DBCFD-C5FE-4232-8A91-91B04B2FA58F}"/>
                  </a:ext>
                </a:extLst>
              </p:cNvPr>
              <p:cNvSpPr txBox="1"/>
              <p:nvPr/>
            </p:nvSpPr>
            <p:spPr>
              <a:xfrm>
                <a:off x="11166618" y="568758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Puławy</a:t>
                </a:r>
              </a:p>
            </p:txBody>
          </p:sp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C4300780-EDA4-4CBD-93B0-B8EE792C0377}"/>
                  </a:ext>
                </a:extLst>
              </p:cNvPr>
              <p:cNvSpPr/>
              <p:nvPr/>
            </p:nvSpPr>
            <p:spPr>
              <a:xfrm>
                <a:off x="11297122" y="6444201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CE8ADEE2-8D97-43F9-9B36-DF26A485D2ED}"/>
                  </a:ext>
                </a:extLst>
              </p:cNvPr>
              <p:cNvSpPr txBox="1"/>
              <p:nvPr/>
            </p:nvSpPr>
            <p:spPr>
              <a:xfrm>
                <a:off x="11362947" y="6417769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Lublin</a:t>
                </a:r>
              </a:p>
            </p:txBody>
          </p:sp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732BEB94-6666-44A1-BE66-F4B53B863AB2}"/>
                  </a:ext>
                </a:extLst>
              </p:cNvPr>
              <p:cNvSpPr/>
              <p:nvPr/>
            </p:nvSpPr>
            <p:spPr>
              <a:xfrm>
                <a:off x="10770072" y="739787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45CA4D68-4ED5-40EE-A53A-306FA4F5D9DF}"/>
                  </a:ext>
                </a:extLst>
              </p:cNvPr>
              <p:cNvSpPr txBox="1"/>
              <p:nvPr/>
            </p:nvSpPr>
            <p:spPr>
              <a:xfrm>
                <a:off x="10776910" y="735803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/>
                  <a:t>Rzeszów</a:t>
                </a:r>
              </a:p>
            </p:txBody>
          </p:sp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AAEE34AD-E7CE-4E07-A8CF-57425BFE5F8B}"/>
                  </a:ext>
                </a:extLst>
              </p:cNvPr>
              <p:cNvSpPr/>
              <p:nvPr/>
            </p:nvSpPr>
            <p:spPr>
              <a:xfrm>
                <a:off x="10845337" y="4260739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19186249-AF3E-49AB-9E74-14C8DF3E1C31}"/>
                  </a:ext>
                </a:extLst>
              </p:cNvPr>
              <p:cNvSpPr txBox="1"/>
              <p:nvPr/>
            </p:nvSpPr>
            <p:spPr>
              <a:xfrm>
                <a:off x="10845337" y="422270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/>
                  <a:t>Białystok</a:t>
                </a:r>
                <a:endParaRPr lang="pl-PL" b="1" dirty="0"/>
              </a:p>
            </p:txBody>
          </p: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5ED81580-2FC7-445E-84D9-7B9671108280}"/>
                  </a:ext>
                </a:extLst>
              </p:cNvPr>
              <p:cNvSpPr/>
              <p:nvPr/>
            </p:nvSpPr>
            <p:spPr>
              <a:xfrm>
                <a:off x="9535245" y="3890407"/>
                <a:ext cx="929946" cy="316468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28600" dist="50800" dir="5400000" sx="84000" sy="84000" algn="ctr" rotWithShape="0">
                  <a:schemeClr val="bg1">
                    <a:lumMod val="6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5B0F20C9-9535-4C78-AE36-823E253D4BF6}"/>
                  </a:ext>
                </a:extLst>
              </p:cNvPr>
              <p:cNvSpPr txBox="1"/>
              <p:nvPr/>
            </p:nvSpPr>
            <p:spPr>
              <a:xfrm>
                <a:off x="9537116" y="3858531"/>
                <a:ext cx="928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/>
                  <a:t>Olsztyn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023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3D61C4E-50B3-4D11-9B49-7360ACC3D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299450" y="1454301"/>
            <a:ext cx="10724601" cy="535274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osoba fizyczna – żadnych dodatkowych wymagań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wymóg założenia spółki kapitałowej w makroregionie</a:t>
            </a:r>
          </a:p>
          <a:p>
            <a:pPr marL="469900" indent="-4572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cs typeface="Calibri"/>
              </a:rPr>
              <a:t>inkubacja w oparciu o kamienie milowe 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342900" indent="-3429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50" spc="5" dirty="0">
              <a:solidFill>
                <a:srgbClr val="5D666C"/>
              </a:solidFill>
              <a:cs typeface="Calibri"/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7861" y="3641980"/>
            <a:ext cx="9181561" cy="2881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zapewnienie powierzchni biurowej, obsługi księgowej, podatkowej i prawnej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opieka menagera inkubacji, dedykowani mentorzy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specjalistyczne usługi indywidulane (IT, design, inżynieryjne, etc.)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dostęp do dużego biznesu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warsztaty z wystąpień publicznych oraz prezentacji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endParaRPr lang="pl-PL" sz="2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6148" y="8258311"/>
            <a:ext cx="3070014" cy="15485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cs typeface="Calibri"/>
              </a:rPr>
              <a:t>Faza I:</a:t>
            </a:r>
            <a:endParaRPr lang="pl-PL" sz="495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latin typeface="Calibri"/>
                <a:cs typeface="Calibri"/>
              </a:rPr>
              <a:t>Inkubacja</a:t>
            </a:r>
          </a:p>
        </p:txBody>
      </p:sp>
      <p:sp>
        <p:nvSpPr>
          <p:cNvPr id="25" name="object 25"/>
          <p:cNvSpPr/>
          <p:nvPr/>
        </p:nvSpPr>
        <p:spPr>
          <a:xfrm>
            <a:off x="6618368" y="3182363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6350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03782" y="7292850"/>
            <a:ext cx="3504530" cy="1811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5"/>
          <p:cNvSpPr/>
          <p:nvPr/>
        </p:nvSpPr>
        <p:spPr>
          <a:xfrm>
            <a:off x="6618367" y="6782147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9525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"/>
          <p:cNvSpPr txBox="1"/>
          <p:nvPr/>
        </p:nvSpPr>
        <p:spPr>
          <a:xfrm>
            <a:off x="8460014" y="7336297"/>
            <a:ext cx="8672650" cy="1237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zweryfikowany rynkowo model biznesowy 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MVP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dostęp do konkursu 1.1.2 POPW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03193" y="4957358"/>
            <a:ext cx="73203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dirty="0">
                <a:solidFill>
                  <a:srgbClr val="B52033"/>
                </a:solidFill>
                <a:latin typeface="Calibri"/>
                <a:cs typeface="Calibri"/>
              </a:rPr>
              <a:t>Co</a:t>
            </a:r>
            <a:r>
              <a:rPr sz="2950" spc="0" dirty="0">
                <a:solidFill>
                  <a:srgbClr val="B52033"/>
                </a:solidFill>
                <a:latin typeface="Calibri"/>
                <a:cs typeface="Calibri"/>
              </a:rPr>
              <a:t>?</a:t>
            </a:r>
            <a:endParaRPr sz="2950" dirty="0">
              <a:latin typeface="Calibri"/>
              <a:cs typeface="Calibri"/>
            </a:endParaRP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436FE2C7-1841-44BE-9F62-8B0BF752B1DF}"/>
              </a:ext>
            </a:extLst>
          </p:cNvPr>
          <p:cNvSpPr txBox="1">
            <a:spLocks/>
          </p:cNvSpPr>
          <p:nvPr/>
        </p:nvSpPr>
        <p:spPr>
          <a:xfrm>
            <a:off x="450850" y="777875"/>
            <a:ext cx="3124200" cy="33232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lnSpc>
                <a:spcPts val="5000"/>
              </a:lnSpc>
              <a:spcBef>
                <a:spcPts val="105"/>
              </a:spcBef>
            </a:pPr>
            <a:r>
              <a:rPr lang="pl-PL" sz="4200" kern="0" spc="-35">
                <a:solidFill>
                  <a:schemeClr val="bg1"/>
                </a:solidFill>
              </a:rPr>
              <a:t>Platformy </a:t>
            </a:r>
            <a:r>
              <a:rPr lang="pl-PL" sz="4200" kern="0" spc="-25">
                <a:solidFill>
                  <a:schemeClr val="bg1"/>
                </a:solidFill>
              </a:rPr>
              <a:t>startowe </a:t>
            </a:r>
            <a:br>
              <a:rPr lang="pl-PL" sz="4200" kern="0" spc="-25">
                <a:solidFill>
                  <a:schemeClr val="bg1"/>
                </a:solidFill>
              </a:rPr>
            </a:br>
            <a:r>
              <a:rPr lang="pl-PL" sz="4200" kern="0" spc="-5">
                <a:solidFill>
                  <a:schemeClr val="bg1"/>
                </a:solidFill>
              </a:rPr>
              <a:t>dla </a:t>
            </a:r>
            <a:r>
              <a:rPr lang="pl-PL" sz="4200" kern="0" spc="-10">
                <a:solidFill>
                  <a:schemeClr val="bg1"/>
                </a:solidFill>
              </a:rPr>
              <a:t>nowych</a:t>
            </a:r>
            <a:r>
              <a:rPr lang="pl-PL" sz="4200" kern="0" spc="80">
                <a:solidFill>
                  <a:schemeClr val="bg1"/>
                </a:solidFill>
              </a:rPr>
              <a:t> </a:t>
            </a:r>
            <a:r>
              <a:rPr lang="pl-PL" sz="4200" kern="0" spc="-20">
                <a:solidFill>
                  <a:schemeClr val="bg1"/>
                </a:solidFill>
              </a:rPr>
              <a:t>pomysłów </a:t>
            </a:r>
            <a:br>
              <a:rPr lang="pl-PL" sz="4200" kern="0" spc="-20">
                <a:solidFill>
                  <a:schemeClr val="bg1"/>
                </a:solidFill>
              </a:rPr>
            </a:br>
            <a:r>
              <a:rPr lang="pl-PL" sz="4200" kern="0" spc="-20">
                <a:solidFill>
                  <a:schemeClr val="bg1"/>
                </a:solidFill>
              </a:rPr>
              <a:t>2014 - 2020</a:t>
            </a:r>
            <a:endParaRPr lang="pl-PL" sz="4200" kern="0" spc="-20" dirty="0">
              <a:solidFill>
                <a:schemeClr val="bg1"/>
              </a:solidFill>
            </a:endParaRPr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71CDF295-890E-4B3E-A3FA-89A853A1E0D2}"/>
              </a:ext>
            </a:extLst>
          </p:cNvPr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61ABB984-D004-4CF5-B9CE-3DB921167FAE}"/>
              </a:ext>
            </a:extLst>
          </p:cNvPr>
          <p:cNvGrpSpPr/>
          <p:nvPr/>
        </p:nvGrpSpPr>
        <p:grpSpPr>
          <a:xfrm>
            <a:off x="6618367" y="1152193"/>
            <a:ext cx="864188" cy="1403713"/>
            <a:chOff x="6618367" y="1152193"/>
            <a:chExt cx="864188" cy="1403713"/>
          </a:xfrm>
        </p:grpSpPr>
        <p:sp>
          <p:nvSpPr>
            <p:cNvPr id="11" name="object 11"/>
            <p:cNvSpPr txBox="1"/>
            <p:nvPr/>
          </p:nvSpPr>
          <p:spPr>
            <a:xfrm>
              <a:off x="6735038" y="2077751"/>
              <a:ext cx="71056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spc="-50" dirty="0">
                  <a:solidFill>
                    <a:srgbClr val="B52033"/>
                  </a:solidFill>
                  <a:latin typeface="Calibri"/>
                  <a:cs typeface="Calibri"/>
                </a:rPr>
                <a:t>K</a:t>
              </a:r>
              <a:r>
                <a:rPr sz="2950" spc="-25" dirty="0">
                  <a:solidFill>
                    <a:srgbClr val="B52033"/>
                  </a:solidFill>
                  <a:latin typeface="Calibri"/>
                  <a:cs typeface="Calibri"/>
                </a:rPr>
                <a:t>t</a:t>
              </a:r>
              <a:r>
                <a:rPr sz="2950" dirty="0">
                  <a:solidFill>
                    <a:srgbClr val="B52033"/>
                  </a:solidFill>
                  <a:latin typeface="Calibri"/>
                  <a:cs typeface="Calibri"/>
                </a:rPr>
                <a:t>o</a:t>
              </a:r>
              <a:r>
                <a:rPr sz="2950" spc="0" dirty="0">
                  <a:solidFill>
                    <a:srgbClr val="B52033"/>
                  </a:solidFill>
                  <a:latin typeface="Calibri"/>
                  <a:cs typeface="Calibri"/>
                </a:rPr>
                <a:t>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5AA6D2FF-E8FC-46A1-996E-8B4EAA5DD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367" y="1152193"/>
              <a:ext cx="864188" cy="865977"/>
            </a:xfrm>
            <a:prstGeom prst="rect">
              <a:avLst/>
            </a:prstGeom>
          </p:spPr>
        </p:pic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56A2A90A-9FF7-47D1-B43A-90CF517A7E10}"/>
              </a:ext>
            </a:extLst>
          </p:cNvPr>
          <p:cNvGrpSpPr/>
          <p:nvPr/>
        </p:nvGrpSpPr>
        <p:grpSpPr>
          <a:xfrm>
            <a:off x="6579029" y="7335013"/>
            <a:ext cx="1348105" cy="1324074"/>
            <a:chOff x="6579029" y="7335013"/>
            <a:chExt cx="1348105" cy="1324074"/>
          </a:xfrm>
        </p:grpSpPr>
        <p:sp>
          <p:nvSpPr>
            <p:cNvPr id="24" name="object 24"/>
            <p:cNvSpPr txBox="1"/>
            <p:nvPr/>
          </p:nvSpPr>
          <p:spPr>
            <a:xfrm>
              <a:off x="6579029" y="8203128"/>
              <a:ext cx="1348105" cy="455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pl-PL" sz="2950" dirty="0">
                  <a:solidFill>
                    <a:srgbClr val="B52033"/>
                  </a:solidFill>
                  <a:latin typeface="Calibri"/>
                  <a:cs typeface="Calibri"/>
                </a:rPr>
                <a:t>Korzyści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435BF981-BC5A-46FA-B704-EAB236A6B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501" y="7335013"/>
              <a:ext cx="801232" cy="720038"/>
            </a:xfrm>
            <a:prstGeom prst="rect">
              <a:avLst/>
            </a:prstGeom>
          </p:spPr>
        </p:pic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3CBDDF4D-43DA-4BFC-9BAF-2AAC417BCF73}"/>
              </a:ext>
            </a:extLst>
          </p:cNvPr>
          <p:cNvGrpSpPr/>
          <p:nvPr/>
        </p:nvGrpSpPr>
        <p:grpSpPr>
          <a:xfrm>
            <a:off x="6470650" y="4130675"/>
            <a:ext cx="828040" cy="744540"/>
            <a:chOff x="6493795" y="3976886"/>
            <a:chExt cx="828040" cy="744540"/>
          </a:xfrm>
        </p:grpSpPr>
        <p:sp>
          <p:nvSpPr>
            <p:cNvPr id="61" name="object 12">
              <a:extLst>
                <a:ext uri="{FF2B5EF4-FFF2-40B4-BE49-F238E27FC236}">
                  <a16:creationId xmlns:a16="http://schemas.microsoft.com/office/drawing/2014/main" id="{53968DFD-4CA4-4A31-8D50-57414C157691}"/>
                </a:ext>
              </a:extLst>
            </p:cNvPr>
            <p:cNvSpPr/>
            <p:nvPr/>
          </p:nvSpPr>
          <p:spPr>
            <a:xfrm>
              <a:off x="6493795" y="3976886"/>
              <a:ext cx="828040" cy="534670"/>
            </a:xfrm>
            <a:custGeom>
              <a:avLst/>
              <a:gdLst/>
              <a:ahLst/>
              <a:cxnLst/>
              <a:rect l="l" t="t" r="r" b="b"/>
              <a:pathLst>
                <a:path w="828040" h="534670">
                  <a:moveTo>
                    <a:pt x="25446" y="0"/>
                  </a:moveTo>
                  <a:lnTo>
                    <a:pt x="15564" y="2523"/>
                  </a:lnTo>
                  <a:lnTo>
                    <a:pt x="7282" y="8879"/>
                  </a:lnTo>
                  <a:lnTo>
                    <a:pt x="1696" y="18517"/>
                  </a:lnTo>
                  <a:lnTo>
                    <a:pt x="0" y="29746"/>
                  </a:lnTo>
                  <a:lnTo>
                    <a:pt x="2335" y="40430"/>
                  </a:lnTo>
                  <a:lnTo>
                    <a:pt x="8205" y="49383"/>
                  </a:lnTo>
                  <a:lnTo>
                    <a:pt x="17110" y="55417"/>
                  </a:lnTo>
                  <a:lnTo>
                    <a:pt x="96835" y="87960"/>
                  </a:lnTo>
                  <a:lnTo>
                    <a:pt x="225386" y="514837"/>
                  </a:lnTo>
                  <a:lnTo>
                    <a:pt x="229206" y="522905"/>
                  </a:lnTo>
                  <a:lnTo>
                    <a:pt x="235009" y="529147"/>
                  </a:lnTo>
                  <a:lnTo>
                    <a:pt x="242296" y="533177"/>
                  </a:lnTo>
                  <a:lnTo>
                    <a:pt x="250568" y="534606"/>
                  </a:lnTo>
                  <a:lnTo>
                    <a:pt x="719790" y="534606"/>
                  </a:lnTo>
                  <a:lnTo>
                    <a:pt x="753416" y="477351"/>
                  </a:lnTo>
                  <a:lnTo>
                    <a:pt x="269803" y="477351"/>
                  </a:lnTo>
                  <a:lnTo>
                    <a:pt x="140781" y="48904"/>
                  </a:lnTo>
                  <a:lnTo>
                    <a:pt x="134959" y="42318"/>
                  </a:lnTo>
                  <a:lnTo>
                    <a:pt x="35832" y="1858"/>
                  </a:lnTo>
                  <a:lnTo>
                    <a:pt x="25446" y="0"/>
                  </a:lnTo>
                  <a:close/>
                </a:path>
                <a:path w="828040" h="534670">
                  <a:moveTo>
                    <a:pt x="809379" y="111520"/>
                  </a:moveTo>
                  <a:lnTo>
                    <a:pt x="232119" y="111520"/>
                  </a:lnTo>
                  <a:lnTo>
                    <a:pt x="221808" y="113768"/>
                  </a:lnTo>
                  <a:lnTo>
                    <a:pt x="213388" y="119899"/>
                  </a:lnTo>
                  <a:lnTo>
                    <a:pt x="207710" y="128995"/>
                  </a:lnTo>
                  <a:lnTo>
                    <a:pt x="205627" y="140137"/>
                  </a:lnTo>
                  <a:lnTo>
                    <a:pt x="207710" y="151280"/>
                  </a:lnTo>
                  <a:lnTo>
                    <a:pt x="213388" y="160379"/>
                  </a:lnTo>
                  <a:lnTo>
                    <a:pt x="221808" y="166514"/>
                  </a:lnTo>
                  <a:lnTo>
                    <a:pt x="232119" y="168764"/>
                  </a:lnTo>
                  <a:lnTo>
                    <a:pt x="767642" y="168764"/>
                  </a:lnTo>
                  <a:lnTo>
                    <a:pt x="698921" y="477351"/>
                  </a:lnTo>
                  <a:lnTo>
                    <a:pt x="753416" y="477351"/>
                  </a:lnTo>
                  <a:lnTo>
                    <a:pt x="827022" y="146838"/>
                  </a:lnTo>
                  <a:lnTo>
                    <a:pt x="827755" y="140391"/>
                  </a:lnTo>
                  <a:lnTo>
                    <a:pt x="827143" y="134012"/>
                  </a:lnTo>
                  <a:lnTo>
                    <a:pt x="825235" y="127942"/>
                  </a:lnTo>
                  <a:lnTo>
                    <a:pt x="822080" y="122420"/>
                  </a:lnTo>
                  <a:lnTo>
                    <a:pt x="817054" y="115530"/>
                  </a:lnTo>
                  <a:lnTo>
                    <a:pt x="809379" y="11152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3">
              <a:extLst>
                <a:ext uri="{FF2B5EF4-FFF2-40B4-BE49-F238E27FC236}">
                  <a16:creationId xmlns:a16="http://schemas.microsoft.com/office/drawing/2014/main" id="{689B050D-F68B-4871-B494-90F29D6CBD27}"/>
                </a:ext>
              </a:extLst>
            </p:cNvPr>
            <p:cNvSpPr/>
            <p:nvPr/>
          </p:nvSpPr>
          <p:spPr>
            <a:xfrm>
              <a:off x="6747210" y="4271659"/>
              <a:ext cx="456565" cy="57785"/>
            </a:xfrm>
            <a:custGeom>
              <a:avLst/>
              <a:gdLst/>
              <a:ahLst/>
              <a:cxnLst/>
              <a:rect l="l" t="t" r="r" b="b"/>
              <a:pathLst>
                <a:path w="456565" h="57785">
                  <a:moveTo>
                    <a:pt x="430007" y="0"/>
                  </a:moveTo>
                  <a:lnTo>
                    <a:pt x="26491" y="0"/>
                  </a:lnTo>
                  <a:lnTo>
                    <a:pt x="16180" y="2249"/>
                  </a:lnTo>
                  <a:lnTo>
                    <a:pt x="7760" y="8384"/>
                  </a:lnTo>
                  <a:lnTo>
                    <a:pt x="2082" y="17484"/>
                  </a:lnTo>
                  <a:lnTo>
                    <a:pt x="0" y="28627"/>
                  </a:lnTo>
                  <a:lnTo>
                    <a:pt x="2082" y="39770"/>
                  </a:lnTo>
                  <a:lnTo>
                    <a:pt x="7760" y="48870"/>
                  </a:lnTo>
                  <a:lnTo>
                    <a:pt x="16180" y="55005"/>
                  </a:lnTo>
                  <a:lnTo>
                    <a:pt x="26491" y="57254"/>
                  </a:lnTo>
                  <a:lnTo>
                    <a:pt x="430007" y="57254"/>
                  </a:lnTo>
                  <a:lnTo>
                    <a:pt x="440318" y="55005"/>
                  </a:lnTo>
                  <a:lnTo>
                    <a:pt x="448738" y="48870"/>
                  </a:lnTo>
                  <a:lnTo>
                    <a:pt x="454416" y="39770"/>
                  </a:lnTo>
                  <a:lnTo>
                    <a:pt x="456499" y="28627"/>
                  </a:lnTo>
                  <a:lnTo>
                    <a:pt x="454416" y="17484"/>
                  </a:lnTo>
                  <a:lnTo>
                    <a:pt x="448738" y="8384"/>
                  </a:lnTo>
                  <a:lnTo>
                    <a:pt x="440318" y="2249"/>
                  </a:lnTo>
                  <a:lnTo>
                    <a:pt x="430007" y="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4">
              <a:extLst>
                <a:ext uri="{FF2B5EF4-FFF2-40B4-BE49-F238E27FC236}">
                  <a16:creationId xmlns:a16="http://schemas.microsoft.com/office/drawing/2014/main" id="{F4439715-F2CA-4F51-A690-9776AADC242E}"/>
                </a:ext>
              </a:extLst>
            </p:cNvPr>
            <p:cNvSpPr/>
            <p:nvPr/>
          </p:nvSpPr>
          <p:spPr>
            <a:xfrm>
              <a:off x="6703193" y="4551254"/>
              <a:ext cx="157450" cy="170172"/>
            </a:xfrm>
            <a:prstGeom prst="rect">
              <a:avLst/>
            </a:prstGeom>
            <a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5">
              <a:extLst>
                <a:ext uri="{FF2B5EF4-FFF2-40B4-BE49-F238E27FC236}">
                  <a16:creationId xmlns:a16="http://schemas.microsoft.com/office/drawing/2014/main" id="{1236939C-38C5-40A6-AD17-DEE61CAA0DF0}"/>
                </a:ext>
              </a:extLst>
            </p:cNvPr>
            <p:cNvSpPr/>
            <p:nvPr/>
          </p:nvSpPr>
          <p:spPr>
            <a:xfrm>
              <a:off x="7073030" y="4551254"/>
              <a:ext cx="157450" cy="170172"/>
            </a:xfrm>
            <a:prstGeom prst="rect">
              <a:avLst/>
            </a:prstGeom>
            <a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27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921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A1AB6BB2-D571-49B4-90D0-EEA9A599F8EF}"/>
              </a:ext>
            </a:extLst>
          </p:cNvPr>
          <p:cNvGrpSpPr/>
          <p:nvPr/>
        </p:nvGrpSpPr>
        <p:grpSpPr>
          <a:xfrm>
            <a:off x="2736850" y="7769169"/>
            <a:ext cx="14950440" cy="1314506"/>
            <a:chOff x="2965450" y="8150169"/>
            <a:chExt cx="14950440" cy="131450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19301BF-4FD5-448A-A0E5-DE141DF8834C}"/>
                </a:ext>
              </a:extLst>
            </p:cNvPr>
            <p:cNvSpPr/>
            <p:nvPr/>
          </p:nvSpPr>
          <p:spPr>
            <a:xfrm>
              <a:off x="2965450" y="8187201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93EBAD4D-F5FC-47BE-A3BE-A0B4A6BEC8ED}"/>
                </a:ext>
              </a:extLst>
            </p:cNvPr>
            <p:cNvSpPr/>
            <p:nvPr/>
          </p:nvSpPr>
          <p:spPr>
            <a:xfrm>
              <a:off x="8003540" y="8187201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AF692BB1-42F3-46C7-A989-84333DBC3A9A}"/>
                </a:ext>
              </a:extLst>
            </p:cNvPr>
            <p:cNvSpPr/>
            <p:nvPr/>
          </p:nvSpPr>
          <p:spPr>
            <a:xfrm>
              <a:off x="13039090" y="8150169"/>
              <a:ext cx="4876800" cy="1277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6D0DA8B3-E9D9-4713-B24B-1724173B1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94"/>
          <a:stretch/>
        </p:blipFill>
        <p:spPr>
          <a:xfrm>
            <a:off x="-14008" y="1"/>
            <a:ext cx="20164305" cy="131315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0802" y="377457"/>
            <a:ext cx="11048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4000" spc="-35" dirty="0">
                <a:solidFill>
                  <a:schemeClr val="bg1"/>
                </a:solidFill>
              </a:rPr>
              <a:t>Platformy </a:t>
            </a:r>
            <a:r>
              <a:rPr lang="pl-PL" sz="4000" spc="-25" dirty="0">
                <a:solidFill>
                  <a:schemeClr val="bg1"/>
                </a:solidFill>
              </a:rPr>
              <a:t>startowe </a:t>
            </a:r>
            <a:r>
              <a:rPr lang="pl-PL" sz="4000" spc="-5" dirty="0">
                <a:solidFill>
                  <a:schemeClr val="bg1"/>
                </a:solidFill>
              </a:rPr>
              <a:t>dla </a:t>
            </a:r>
            <a:r>
              <a:rPr lang="pl-PL" sz="4000" spc="-10" dirty="0">
                <a:solidFill>
                  <a:schemeClr val="bg1"/>
                </a:solidFill>
              </a:rPr>
              <a:t>nowych</a:t>
            </a:r>
            <a:r>
              <a:rPr lang="pl-PL" sz="4000" spc="80" dirty="0">
                <a:solidFill>
                  <a:schemeClr val="bg1"/>
                </a:solidFill>
              </a:rPr>
              <a:t> </a:t>
            </a:r>
            <a:r>
              <a:rPr lang="pl-PL" sz="4000" spc="-20" dirty="0">
                <a:solidFill>
                  <a:schemeClr val="bg1"/>
                </a:solidFill>
              </a:rPr>
              <a:t>pomysłów 2014-2020</a:t>
            </a:r>
            <a:endParaRPr spc="-20" dirty="0">
              <a:solidFill>
                <a:schemeClr val="bg1"/>
              </a:solidFill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54F437D-CC8E-4C48-9577-AEA61BDFA4E4}"/>
              </a:ext>
            </a:extLst>
          </p:cNvPr>
          <p:cNvGrpSpPr/>
          <p:nvPr/>
        </p:nvGrpSpPr>
        <p:grpSpPr>
          <a:xfrm>
            <a:off x="831850" y="1539875"/>
            <a:ext cx="18340988" cy="5071899"/>
            <a:chOff x="322006" y="1954376"/>
            <a:chExt cx="19468978" cy="5383826"/>
          </a:xfrm>
        </p:grpSpPr>
        <p:sp>
          <p:nvSpPr>
            <p:cNvPr id="13" name="object 13"/>
            <p:cNvSpPr txBox="1"/>
            <p:nvPr/>
          </p:nvSpPr>
          <p:spPr>
            <a:xfrm>
              <a:off x="657436" y="5242640"/>
              <a:ext cx="2923605" cy="77393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pl-PL" sz="4950" spc="-35" dirty="0">
                  <a:solidFill>
                    <a:srgbClr val="FFFFFF"/>
                  </a:solidFill>
                  <a:latin typeface="Calibri"/>
                  <a:cs typeface="Calibri"/>
                </a:rPr>
                <a:t>Inkubacja</a:t>
              </a:r>
              <a:endParaRPr sz="4950" dirty="0">
                <a:latin typeface="Calibri"/>
                <a:cs typeface="Calibri"/>
              </a:endParaRPr>
            </a:p>
          </p:txBody>
        </p:sp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26F93315-988B-488C-9D57-093E1AED5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t="-47" r="8574" b="31949"/>
            <a:stretch/>
          </p:blipFill>
          <p:spPr>
            <a:xfrm>
              <a:off x="322006" y="2003674"/>
              <a:ext cx="3501032" cy="5334528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59D5FA1C-E345-4A96-BCD6-1228E4CCF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" r="8692" b="32018"/>
            <a:stretch/>
          </p:blipFill>
          <p:spPr>
            <a:xfrm>
              <a:off x="4236014" y="1954376"/>
              <a:ext cx="3566163" cy="5383825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1F416823-1E01-415F-8B16-F99C50F40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9" t="13" r="8471" b="36287"/>
            <a:stretch/>
          </p:blipFill>
          <p:spPr>
            <a:xfrm>
              <a:off x="12314665" y="1969614"/>
              <a:ext cx="3622105" cy="5368587"/>
            </a:xfrm>
            <a:prstGeom prst="rect">
              <a:avLst/>
            </a:prstGeom>
          </p:spPr>
        </p:pic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176216B0-7C2D-47BF-BD6F-DCA1ABEEF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" r="8914" b="28870"/>
            <a:stretch/>
          </p:blipFill>
          <p:spPr>
            <a:xfrm>
              <a:off x="8212709" y="2004310"/>
              <a:ext cx="3678682" cy="5333891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3D54384B-C551-49A0-B5EB-4C393D0E4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" r="15931" b="35942"/>
            <a:stretch/>
          </p:blipFill>
          <p:spPr>
            <a:xfrm>
              <a:off x="16293804" y="2003673"/>
              <a:ext cx="3497180" cy="5333891"/>
            </a:xfrm>
            <a:prstGeom prst="rect">
              <a:avLst/>
            </a:prstGeom>
          </p:spPr>
        </p:pic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6372F37-DB90-4C36-B7BC-372F0F036C3A}"/>
              </a:ext>
            </a:extLst>
          </p:cNvPr>
          <p:cNvSpPr txBox="1"/>
          <p:nvPr/>
        </p:nvSpPr>
        <p:spPr>
          <a:xfrm>
            <a:off x="984250" y="7142688"/>
            <a:ext cx="181885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100" b="1" dirty="0"/>
              <a:t>Rezultaty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AE563C1-61FD-4186-982A-0EF009CD6F4B}"/>
              </a:ext>
            </a:extLst>
          </p:cNvPr>
          <p:cNvSpPr txBox="1"/>
          <p:nvPr/>
        </p:nvSpPr>
        <p:spPr>
          <a:xfrm>
            <a:off x="2965450" y="791115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&gt; 10 tys.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wniosków inkubacyjnych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B726B8-8986-4B15-8FB3-444F8727D4CB}"/>
              </a:ext>
            </a:extLst>
          </p:cNvPr>
          <p:cNvSpPr txBox="1"/>
          <p:nvPr/>
        </p:nvSpPr>
        <p:spPr>
          <a:xfrm>
            <a:off x="7933690" y="7878535"/>
            <a:ext cx="482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~1,5 tys. 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zawartych umów inkubacji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C868EBD-6A5E-40BD-B5ED-3956783109E3}"/>
              </a:ext>
            </a:extLst>
          </p:cNvPr>
          <p:cNvSpPr txBox="1"/>
          <p:nvPr/>
        </p:nvSpPr>
        <p:spPr>
          <a:xfrm>
            <a:off x="13054330" y="7845369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~530 projektów </a:t>
            </a:r>
            <a:r>
              <a:rPr lang="pl-PL" sz="3200" dirty="0"/>
              <a:t>z dotacją PARP do 1 mln PLN</a:t>
            </a:r>
          </a:p>
        </p:txBody>
      </p:sp>
    </p:spTree>
    <p:extLst>
      <p:ext uri="{BB962C8B-B14F-4D97-AF65-F5344CB8AC3E}">
        <p14:creationId xmlns:p14="http://schemas.microsoft.com/office/powerpoint/2010/main" val="111008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braz 57">
            <a:extLst>
              <a:ext uri="{FF2B5EF4-FFF2-40B4-BE49-F238E27FC236}">
                <a16:creationId xmlns:a16="http://schemas.microsoft.com/office/drawing/2014/main" id="{EF199EE6-4A37-40F7-9D1B-0029137B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053841CD-CC6C-4205-AE3F-96AFB7CD5D38}"/>
              </a:ext>
            </a:extLst>
          </p:cNvPr>
          <p:cNvSpPr txBox="1"/>
          <p:nvPr/>
        </p:nvSpPr>
        <p:spPr>
          <a:xfrm>
            <a:off x="8344615" y="2073275"/>
            <a:ext cx="8791343" cy="12413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mikro-, </a:t>
            </a:r>
            <a:r>
              <a:rPr lang="pl-PL" sz="2600" spc="5" dirty="0">
                <a:solidFill>
                  <a:srgbClr val="5D666C"/>
                </a:solidFill>
                <a:cs typeface="Calibri"/>
              </a:rPr>
              <a:t>małe przedsiębiorstwa po inkubacji 1.1.1 POPW </a:t>
            </a:r>
            <a:endParaRPr lang="pl-PL" sz="2600" spc="5" dirty="0">
              <a:solidFill>
                <a:srgbClr val="5D666C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dysponujące MVP i zweryfikowanym modelem biznesowym</a:t>
            </a: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5" dirty="0">
                <a:solidFill>
                  <a:srgbClr val="5D666C"/>
                </a:solidFill>
                <a:latin typeface="Calibri"/>
                <a:cs typeface="Calibri"/>
              </a:rPr>
              <a:t>oferujące innowacyjny produkt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2C59A1B-7DBB-42BA-B16E-2EA3242AFE88}"/>
              </a:ext>
            </a:extLst>
          </p:cNvPr>
          <p:cNvSpPr txBox="1"/>
          <p:nvPr/>
        </p:nvSpPr>
        <p:spPr>
          <a:xfrm>
            <a:off x="8349151" y="7353495"/>
            <a:ext cx="9326221" cy="1653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dofinansowanie projektu </a:t>
            </a:r>
            <a:r>
              <a:rPr sz="2600" spc="0" dirty="0">
                <a:solidFill>
                  <a:srgbClr val="5D666C"/>
                </a:solidFill>
                <a:latin typeface="Calibri"/>
                <a:cs typeface="Calibri"/>
              </a:rPr>
              <a:t>do </a:t>
            </a:r>
            <a:r>
              <a:rPr sz="2600" spc="5" dirty="0">
                <a:solidFill>
                  <a:srgbClr val="5D666C"/>
                </a:solidFill>
                <a:latin typeface="Calibri"/>
                <a:cs typeface="Calibri"/>
              </a:rPr>
              <a:t>85% </a:t>
            </a:r>
            <a:r>
              <a:rPr lang="pl-PL" sz="2600" spc="0" dirty="0">
                <a:solidFill>
                  <a:srgbClr val="5D666C"/>
                </a:solidFill>
                <a:latin typeface="Calibri"/>
                <a:cs typeface="Calibri"/>
              </a:rPr>
              <a:t>kosztów kwalifikowanych</a:t>
            </a:r>
            <a:endParaRPr lang="pl-PL" sz="2600" spc="-5" dirty="0">
              <a:solidFill>
                <a:srgbClr val="5D666C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max. </a:t>
            </a:r>
            <a:r>
              <a:rPr lang="pl-PL" sz="2600" b="1" spc="-5" dirty="0">
                <a:solidFill>
                  <a:srgbClr val="5D666C"/>
                </a:solidFill>
                <a:latin typeface="Calibri"/>
                <a:cs typeface="Calibri"/>
              </a:rPr>
              <a:t>1 mln PLN </a:t>
            </a: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dofinansowania per projekt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5" dirty="0">
                <a:solidFill>
                  <a:srgbClr val="5D666C"/>
                </a:solidFill>
                <a:latin typeface="Calibri"/>
                <a:cs typeface="Calibri"/>
              </a:rPr>
              <a:t>zaliczki / refundacje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b="1" spc="-5" dirty="0">
                <a:solidFill>
                  <a:srgbClr val="5D666C"/>
                </a:solidFill>
                <a:latin typeface="Calibri"/>
                <a:cs typeface="Calibri"/>
              </a:rPr>
              <a:t>koszty pośrednie rozliczane stawką ryczałtową</a:t>
            </a:r>
            <a:endParaRPr lang="pl-PL" sz="2450" b="1" spc="-5" dirty="0">
              <a:solidFill>
                <a:srgbClr val="5D666C"/>
              </a:solidFill>
              <a:latin typeface="Calibri"/>
              <a:cs typeface="Calibri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A1F50508-7C6F-4421-A41C-BA5FE2B9B14B}"/>
              </a:ext>
            </a:extLst>
          </p:cNvPr>
          <p:cNvSpPr txBox="1"/>
          <p:nvPr/>
        </p:nvSpPr>
        <p:spPr>
          <a:xfrm>
            <a:off x="8344615" y="4651823"/>
            <a:ext cx="8722360" cy="12500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projekt trwający do 24 miesięcy;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spc="-15" dirty="0">
                <a:solidFill>
                  <a:srgbClr val="5D666C"/>
                </a:solidFill>
                <a:latin typeface="Calibri"/>
                <a:cs typeface="Calibri"/>
              </a:rPr>
              <a:t>w</a:t>
            </a:r>
            <a:r>
              <a:rPr sz="2600" spc="-15" dirty="0" err="1">
                <a:solidFill>
                  <a:srgbClr val="5D666C"/>
                </a:solidFill>
                <a:latin typeface="Calibri"/>
                <a:cs typeface="Calibri"/>
              </a:rPr>
              <a:t>drożenie</a:t>
            </a:r>
            <a:r>
              <a:rPr sz="2600" spc="-15" dirty="0">
                <a:solidFill>
                  <a:srgbClr val="5D666C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5D666C"/>
                </a:solidFill>
                <a:latin typeface="Calibri"/>
                <a:cs typeface="Calibri"/>
              </a:rPr>
              <a:t>produktu</a:t>
            </a: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 na rynek – sprzedaż;</a:t>
            </a:r>
          </a:p>
          <a:p>
            <a:pPr marL="469900" marR="5080" indent="-457200">
              <a:lnSpc>
                <a:spcPct val="101000"/>
              </a:lnSpc>
              <a:spcBef>
                <a:spcPts val="95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wynagrodzenia, środki trwałe, usługi, info-</a:t>
            </a:r>
            <a:r>
              <a:rPr lang="pl-PL" sz="2600" dirty="0" err="1">
                <a:solidFill>
                  <a:srgbClr val="5D666C"/>
                </a:solidFill>
                <a:latin typeface="Calibri"/>
                <a:cs typeface="Calibri"/>
              </a:rPr>
              <a:t>promo</a:t>
            </a:r>
            <a:r>
              <a:rPr lang="pl-PL" sz="2600" dirty="0">
                <a:solidFill>
                  <a:srgbClr val="5D666C"/>
                </a:solidFill>
                <a:latin typeface="Calibri"/>
                <a:cs typeface="Calibri"/>
              </a:rPr>
              <a:t>, etc. </a:t>
            </a: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83DE63EE-66EF-4D14-A486-825D2E1A2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52271" y="679704"/>
            <a:ext cx="12162673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spc="-35" dirty="0" err="1">
                <a:solidFill>
                  <a:srgbClr val="C00000"/>
                </a:solidFill>
              </a:rPr>
              <a:t>Rozwój</a:t>
            </a:r>
            <a:r>
              <a:rPr sz="4200" spc="-35" dirty="0">
                <a:solidFill>
                  <a:srgbClr val="C00000"/>
                </a:solidFill>
              </a:rPr>
              <a:t> </a:t>
            </a:r>
            <a:r>
              <a:rPr lang="pl-PL" sz="4200" spc="-20" dirty="0" err="1">
                <a:solidFill>
                  <a:srgbClr val="C00000"/>
                </a:solidFill>
              </a:rPr>
              <a:t>s</a:t>
            </a:r>
            <a:r>
              <a:rPr sz="4200" spc="-20" dirty="0" err="1">
                <a:solidFill>
                  <a:srgbClr val="C00000"/>
                </a:solidFill>
              </a:rPr>
              <a:t>tartupów</a:t>
            </a:r>
            <a:r>
              <a:rPr sz="4200" spc="-20" dirty="0">
                <a:solidFill>
                  <a:srgbClr val="C00000"/>
                </a:solidFill>
              </a:rPr>
              <a:t> </a:t>
            </a:r>
            <a:r>
              <a:rPr sz="4200" b="1" spc="0" dirty="0">
                <a:solidFill>
                  <a:srgbClr val="C00000"/>
                </a:solidFill>
              </a:rPr>
              <a:t>w </a:t>
            </a:r>
            <a:r>
              <a:rPr sz="4200" b="1" spc="-15" dirty="0" err="1">
                <a:solidFill>
                  <a:srgbClr val="C00000"/>
                </a:solidFill>
              </a:rPr>
              <a:t>Polsce</a:t>
            </a:r>
            <a:r>
              <a:rPr sz="4200" b="1" spc="-30" dirty="0">
                <a:solidFill>
                  <a:srgbClr val="C00000"/>
                </a:solidFill>
              </a:rPr>
              <a:t> </a:t>
            </a:r>
            <a:r>
              <a:rPr sz="4200" b="1" spc="-15" dirty="0" err="1">
                <a:solidFill>
                  <a:srgbClr val="C00000"/>
                </a:solidFill>
              </a:rPr>
              <a:t>Wschodniej</a:t>
            </a:r>
            <a:r>
              <a:rPr lang="pl-PL" sz="4200" b="1" spc="-15" dirty="0">
                <a:solidFill>
                  <a:srgbClr val="C00000"/>
                </a:solidFill>
              </a:rPr>
              <a:t> </a:t>
            </a:r>
            <a:r>
              <a:rPr lang="pl-PL" sz="4200" spc="-15" dirty="0">
                <a:solidFill>
                  <a:srgbClr val="C00000"/>
                </a:solidFill>
              </a:rPr>
              <a:t>2014 - 2020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9E67FC14-9DE1-4D8D-9F0D-62805CBEA32D}"/>
              </a:ext>
            </a:extLst>
          </p:cNvPr>
          <p:cNvSpPr/>
          <p:nvPr/>
        </p:nvSpPr>
        <p:spPr>
          <a:xfrm>
            <a:off x="6808776" y="4054475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6350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A4F5215E-BD70-4EDB-97C3-4926D09AB7DD}"/>
              </a:ext>
            </a:extLst>
          </p:cNvPr>
          <p:cNvSpPr/>
          <p:nvPr/>
        </p:nvSpPr>
        <p:spPr>
          <a:xfrm>
            <a:off x="6791220" y="6721475"/>
            <a:ext cx="10981055" cy="0"/>
          </a:xfrm>
          <a:custGeom>
            <a:avLst/>
            <a:gdLst/>
            <a:ahLst/>
            <a:cxnLst/>
            <a:rect l="l" t="t" r="r" b="b"/>
            <a:pathLst>
              <a:path w="10981055">
                <a:moveTo>
                  <a:pt x="0" y="0"/>
                </a:moveTo>
                <a:lnTo>
                  <a:pt x="10980702" y="0"/>
                </a:lnTo>
              </a:path>
            </a:pathLst>
          </a:custGeom>
          <a:ln w="9525">
            <a:solidFill>
              <a:srgbClr val="534F9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0">
            <a:extLst>
              <a:ext uri="{FF2B5EF4-FFF2-40B4-BE49-F238E27FC236}">
                <a16:creationId xmlns:a16="http://schemas.microsoft.com/office/drawing/2014/main" id="{775F4873-A091-4E69-9767-7B1D3F188171}"/>
              </a:ext>
            </a:extLst>
          </p:cNvPr>
          <p:cNvSpPr txBox="1"/>
          <p:nvPr/>
        </p:nvSpPr>
        <p:spPr>
          <a:xfrm>
            <a:off x="443928" y="703730"/>
            <a:ext cx="3070014" cy="32438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Faza II: Rozwój startupu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– wdrożenie produktu 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1C4B6ACC-0609-42A1-B114-7237B5121442}"/>
              </a:ext>
            </a:extLst>
          </p:cNvPr>
          <p:cNvSpPr txBox="1"/>
          <p:nvPr/>
        </p:nvSpPr>
        <p:spPr>
          <a:xfrm>
            <a:off x="375920" y="5110794"/>
            <a:ext cx="292360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200" spc="-35" dirty="0">
                <a:solidFill>
                  <a:schemeClr val="bg1"/>
                </a:solidFill>
                <a:latin typeface="Calibri"/>
                <a:cs typeface="Calibri"/>
              </a:rPr>
              <a:t>Inkubacja</a:t>
            </a:r>
            <a:endParaRPr sz="4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AA8847A9-995C-4A61-8F4E-A5ED42F029CB}"/>
              </a:ext>
            </a:extLst>
          </p:cNvPr>
          <p:cNvSpPr txBox="1"/>
          <p:nvPr/>
        </p:nvSpPr>
        <p:spPr>
          <a:xfrm>
            <a:off x="6680048" y="5687363"/>
            <a:ext cx="73203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l-PL" sz="2950" dirty="0">
                <a:solidFill>
                  <a:srgbClr val="B52033"/>
                </a:solidFill>
                <a:latin typeface="Calibri"/>
                <a:cs typeface="Calibri"/>
              </a:rPr>
              <a:t>Co</a:t>
            </a:r>
            <a:r>
              <a:rPr sz="2950" spc="0" dirty="0">
                <a:solidFill>
                  <a:srgbClr val="B52033"/>
                </a:solidFill>
                <a:latin typeface="Calibri"/>
                <a:cs typeface="Calibri"/>
              </a:rPr>
              <a:t>?</a:t>
            </a:r>
            <a:endParaRPr sz="2950" dirty="0">
              <a:latin typeface="Calibri"/>
              <a:cs typeface="Calibri"/>
            </a:endParaRPr>
          </a:p>
        </p:txBody>
      </p:sp>
      <p:grpSp>
        <p:nvGrpSpPr>
          <p:cNvPr id="51" name="Grupa 50">
            <a:extLst>
              <a:ext uri="{FF2B5EF4-FFF2-40B4-BE49-F238E27FC236}">
                <a16:creationId xmlns:a16="http://schemas.microsoft.com/office/drawing/2014/main" id="{5FBE48B4-4646-4F2D-9931-77EB37D8E4AF}"/>
              </a:ext>
            </a:extLst>
          </p:cNvPr>
          <p:cNvGrpSpPr/>
          <p:nvPr/>
        </p:nvGrpSpPr>
        <p:grpSpPr>
          <a:xfrm>
            <a:off x="6470650" y="4858674"/>
            <a:ext cx="828040" cy="744540"/>
            <a:chOff x="6493795" y="3976886"/>
            <a:chExt cx="828040" cy="744540"/>
          </a:xfrm>
        </p:grpSpPr>
        <p:sp>
          <p:nvSpPr>
            <p:cNvPr id="60" name="object 12">
              <a:extLst>
                <a:ext uri="{FF2B5EF4-FFF2-40B4-BE49-F238E27FC236}">
                  <a16:creationId xmlns:a16="http://schemas.microsoft.com/office/drawing/2014/main" id="{AB5C9005-5F37-428A-BDA7-C2E4FD5843B5}"/>
                </a:ext>
              </a:extLst>
            </p:cNvPr>
            <p:cNvSpPr/>
            <p:nvPr/>
          </p:nvSpPr>
          <p:spPr>
            <a:xfrm>
              <a:off x="6493795" y="3976886"/>
              <a:ext cx="828040" cy="534670"/>
            </a:xfrm>
            <a:custGeom>
              <a:avLst/>
              <a:gdLst/>
              <a:ahLst/>
              <a:cxnLst/>
              <a:rect l="l" t="t" r="r" b="b"/>
              <a:pathLst>
                <a:path w="828040" h="534670">
                  <a:moveTo>
                    <a:pt x="25446" y="0"/>
                  </a:moveTo>
                  <a:lnTo>
                    <a:pt x="15564" y="2523"/>
                  </a:lnTo>
                  <a:lnTo>
                    <a:pt x="7282" y="8879"/>
                  </a:lnTo>
                  <a:lnTo>
                    <a:pt x="1696" y="18517"/>
                  </a:lnTo>
                  <a:lnTo>
                    <a:pt x="0" y="29746"/>
                  </a:lnTo>
                  <a:lnTo>
                    <a:pt x="2335" y="40430"/>
                  </a:lnTo>
                  <a:lnTo>
                    <a:pt x="8205" y="49383"/>
                  </a:lnTo>
                  <a:lnTo>
                    <a:pt x="17110" y="55417"/>
                  </a:lnTo>
                  <a:lnTo>
                    <a:pt x="96835" y="87960"/>
                  </a:lnTo>
                  <a:lnTo>
                    <a:pt x="225386" y="514837"/>
                  </a:lnTo>
                  <a:lnTo>
                    <a:pt x="229206" y="522905"/>
                  </a:lnTo>
                  <a:lnTo>
                    <a:pt x="235009" y="529147"/>
                  </a:lnTo>
                  <a:lnTo>
                    <a:pt x="242296" y="533177"/>
                  </a:lnTo>
                  <a:lnTo>
                    <a:pt x="250568" y="534606"/>
                  </a:lnTo>
                  <a:lnTo>
                    <a:pt x="719790" y="534606"/>
                  </a:lnTo>
                  <a:lnTo>
                    <a:pt x="753416" y="477351"/>
                  </a:lnTo>
                  <a:lnTo>
                    <a:pt x="269803" y="477351"/>
                  </a:lnTo>
                  <a:lnTo>
                    <a:pt x="140781" y="48904"/>
                  </a:lnTo>
                  <a:lnTo>
                    <a:pt x="134959" y="42318"/>
                  </a:lnTo>
                  <a:lnTo>
                    <a:pt x="35832" y="1858"/>
                  </a:lnTo>
                  <a:lnTo>
                    <a:pt x="25446" y="0"/>
                  </a:lnTo>
                  <a:close/>
                </a:path>
                <a:path w="828040" h="534670">
                  <a:moveTo>
                    <a:pt x="809379" y="111520"/>
                  </a:moveTo>
                  <a:lnTo>
                    <a:pt x="232119" y="111520"/>
                  </a:lnTo>
                  <a:lnTo>
                    <a:pt x="221808" y="113768"/>
                  </a:lnTo>
                  <a:lnTo>
                    <a:pt x="213388" y="119899"/>
                  </a:lnTo>
                  <a:lnTo>
                    <a:pt x="207710" y="128995"/>
                  </a:lnTo>
                  <a:lnTo>
                    <a:pt x="205627" y="140137"/>
                  </a:lnTo>
                  <a:lnTo>
                    <a:pt x="207710" y="151280"/>
                  </a:lnTo>
                  <a:lnTo>
                    <a:pt x="213388" y="160379"/>
                  </a:lnTo>
                  <a:lnTo>
                    <a:pt x="221808" y="166514"/>
                  </a:lnTo>
                  <a:lnTo>
                    <a:pt x="232119" y="168764"/>
                  </a:lnTo>
                  <a:lnTo>
                    <a:pt x="767642" y="168764"/>
                  </a:lnTo>
                  <a:lnTo>
                    <a:pt x="698921" y="477351"/>
                  </a:lnTo>
                  <a:lnTo>
                    <a:pt x="753416" y="477351"/>
                  </a:lnTo>
                  <a:lnTo>
                    <a:pt x="827022" y="146838"/>
                  </a:lnTo>
                  <a:lnTo>
                    <a:pt x="827755" y="140391"/>
                  </a:lnTo>
                  <a:lnTo>
                    <a:pt x="827143" y="134012"/>
                  </a:lnTo>
                  <a:lnTo>
                    <a:pt x="825235" y="127942"/>
                  </a:lnTo>
                  <a:lnTo>
                    <a:pt x="822080" y="122420"/>
                  </a:lnTo>
                  <a:lnTo>
                    <a:pt x="817054" y="115530"/>
                  </a:lnTo>
                  <a:lnTo>
                    <a:pt x="809379" y="11152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3">
              <a:extLst>
                <a:ext uri="{FF2B5EF4-FFF2-40B4-BE49-F238E27FC236}">
                  <a16:creationId xmlns:a16="http://schemas.microsoft.com/office/drawing/2014/main" id="{D101240E-70D2-4B69-88EE-EF45D5750C92}"/>
                </a:ext>
              </a:extLst>
            </p:cNvPr>
            <p:cNvSpPr/>
            <p:nvPr/>
          </p:nvSpPr>
          <p:spPr>
            <a:xfrm>
              <a:off x="6747210" y="4271659"/>
              <a:ext cx="456565" cy="57785"/>
            </a:xfrm>
            <a:custGeom>
              <a:avLst/>
              <a:gdLst/>
              <a:ahLst/>
              <a:cxnLst/>
              <a:rect l="l" t="t" r="r" b="b"/>
              <a:pathLst>
                <a:path w="456565" h="57785">
                  <a:moveTo>
                    <a:pt x="430007" y="0"/>
                  </a:moveTo>
                  <a:lnTo>
                    <a:pt x="26491" y="0"/>
                  </a:lnTo>
                  <a:lnTo>
                    <a:pt x="16180" y="2249"/>
                  </a:lnTo>
                  <a:lnTo>
                    <a:pt x="7760" y="8384"/>
                  </a:lnTo>
                  <a:lnTo>
                    <a:pt x="2082" y="17484"/>
                  </a:lnTo>
                  <a:lnTo>
                    <a:pt x="0" y="28627"/>
                  </a:lnTo>
                  <a:lnTo>
                    <a:pt x="2082" y="39770"/>
                  </a:lnTo>
                  <a:lnTo>
                    <a:pt x="7760" y="48870"/>
                  </a:lnTo>
                  <a:lnTo>
                    <a:pt x="16180" y="55005"/>
                  </a:lnTo>
                  <a:lnTo>
                    <a:pt x="26491" y="57254"/>
                  </a:lnTo>
                  <a:lnTo>
                    <a:pt x="430007" y="57254"/>
                  </a:lnTo>
                  <a:lnTo>
                    <a:pt x="440318" y="55005"/>
                  </a:lnTo>
                  <a:lnTo>
                    <a:pt x="448738" y="48870"/>
                  </a:lnTo>
                  <a:lnTo>
                    <a:pt x="454416" y="39770"/>
                  </a:lnTo>
                  <a:lnTo>
                    <a:pt x="456499" y="28627"/>
                  </a:lnTo>
                  <a:lnTo>
                    <a:pt x="454416" y="17484"/>
                  </a:lnTo>
                  <a:lnTo>
                    <a:pt x="448738" y="8384"/>
                  </a:lnTo>
                  <a:lnTo>
                    <a:pt x="440318" y="2249"/>
                  </a:lnTo>
                  <a:lnTo>
                    <a:pt x="430007" y="0"/>
                  </a:lnTo>
                  <a:close/>
                </a:path>
              </a:pathLst>
            </a:custGeom>
            <a:solidFill>
              <a:srgbClr val="3F6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4">
              <a:extLst>
                <a:ext uri="{FF2B5EF4-FFF2-40B4-BE49-F238E27FC236}">
                  <a16:creationId xmlns:a16="http://schemas.microsoft.com/office/drawing/2014/main" id="{2604572D-6C9C-4419-B3D2-DC5553E79EFF}"/>
                </a:ext>
              </a:extLst>
            </p:cNvPr>
            <p:cNvSpPr/>
            <p:nvPr/>
          </p:nvSpPr>
          <p:spPr>
            <a:xfrm>
              <a:off x="6703193" y="4551254"/>
              <a:ext cx="157450" cy="170172"/>
            </a:xfrm>
            <a:prstGeom prst="rect">
              <a:avLst/>
            </a:prstGeom>
            <a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1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5">
              <a:extLst>
                <a:ext uri="{FF2B5EF4-FFF2-40B4-BE49-F238E27FC236}">
                  <a16:creationId xmlns:a16="http://schemas.microsoft.com/office/drawing/2014/main" id="{B7862872-903A-46C3-A35E-738F1894F625}"/>
                </a:ext>
              </a:extLst>
            </p:cNvPr>
            <p:cNvSpPr/>
            <p:nvPr/>
          </p:nvSpPr>
          <p:spPr>
            <a:xfrm>
              <a:off x="7073030" y="4551254"/>
              <a:ext cx="157450" cy="170172"/>
            </a:xfrm>
            <a:prstGeom prst="rect">
              <a:avLst/>
            </a:prstGeom>
            <a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7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246D582B-DD2C-4B90-ADBB-10E68F700851}"/>
              </a:ext>
            </a:extLst>
          </p:cNvPr>
          <p:cNvGrpSpPr/>
          <p:nvPr/>
        </p:nvGrpSpPr>
        <p:grpSpPr>
          <a:xfrm>
            <a:off x="6595222" y="2033981"/>
            <a:ext cx="864188" cy="1403713"/>
            <a:chOff x="6618367" y="1152193"/>
            <a:chExt cx="864188" cy="1403713"/>
          </a:xfrm>
        </p:grpSpPr>
        <p:sp>
          <p:nvSpPr>
            <p:cNvPr id="65" name="object 11">
              <a:extLst>
                <a:ext uri="{FF2B5EF4-FFF2-40B4-BE49-F238E27FC236}">
                  <a16:creationId xmlns:a16="http://schemas.microsoft.com/office/drawing/2014/main" id="{772A7BB8-1182-4D25-A087-B419A9E3C542}"/>
                </a:ext>
              </a:extLst>
            </p:cNvPr>
            <p:cNvSpPr txBox="1"/>
            <p:nvPr/>
          </p:nvSpPr>
          <p:spPr>
            <a:xfrm>
              <a:off x="6735038" y="2077751"/>
              <a:ext cx="71056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spc="-50" dirty="0">
                  <a:solidFill>
                    <a:srgbClr val="B52033"/>
                  </a:solidFill>
                  <a:latin typeface="Calibri"/>
                  <a:cs typeface="Calibri"/>
                </a:rPr>
                <a:t>K</a:t>
              </a:r>
              <a:r>
                <a:rPr sz="2950" spc="-25" dirty="0">
                  <a:solidFill>
                    <a:srgbClr val="B52033"/>
                  </a:solidFill>
                  <a:latin typeface="Calibri"/>
                  <a:cs typeface="Calibri"/>
                </a:rPr>
                <a:t>t</a:t>
              </a:r>
              <a:r>
                <a:rPr sz="2950" dirty="0">
                  <a:solidFill>
                    <a:srgbClr val="B52033"/>
                  </a:solidFill>
                  <a:latin typeface="Calibri"/>
                  <a:cs typeface="Calibri"/>
                </a:rPr>
                <a:t>o</a:t>
              </a:r>
              <a:r>
                <a:rPr sz="2950" spc="0" dirty="0">
                  <a:solidFill>
                    <a:srgbClr val="B52033"/>
                  </a:solidFill>
                  <a:latin typeface="Calibri"/>
                  <a:cs typeface="Calibri"/>
                </a:rPr>
                <a:t>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66" name="Obraz 65">
              <a:extLst>
                <a:ext uri="{FF2B5EF4-FFF2-40B4-BE49-F238E27FC236}">
                  <a16:creationId xmlns:a16="http://schemas.microsoft.com/office/drawing/2014/main" id="{7B29EC9A-5EAD-443B-96E7-7036A744D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367" y="1152193"/>
              <a:ext cx="864188" cy="865977"/>
            </a:xfrm>
            <a:prstGeom prst="rect">
              <a:avLst/>
            </a:prstGeom>
          </p:spPr>
        </p:pic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B567BA92-34A7-488F-8945-FD078ECAF09F}"/>
              </a:ext>
            </a:extLst>
          </p:cNvPr>
          <p:cNvGrpSpPr/>
          <p:nvPr/>
        </p:nvGrpSpPr>
        <p:grpSpPr>
          <a:xfrm>
            <a:off x="6647772" y="7443394"/>
            <a:ext cx="1133170" cy="1518679"/>
            <a:chOff x="6647772" y="7629192"/>
            <a:chExt cx="1133170" cy="1518679"/>
          </a:xfrm>
        </p:grpSpPr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F1E62BC2-384C-47F5-9404-6BC5563A9F11}"/>
                </a:ext>
              </a:extLst>
            </p:cNvPr>
            <p:cNvSpPr txBox="1"/>
            <p:nvPr/>
          </p:nvSpPr>
          <p:spPr>
            <a:xfrm>
              <a:off x="6777340" y="8677164"/>
              <a:ext cx="1003602" cy="47070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600"/>
                </a:lnSpc>
                <a:spcBef>
                  <a:spcPts val="95"/>
                </a:spcBef>
              </a:pPr>
              <a:r>
                <a:rPr lang="pl-PL" sz="2950" dirty="0">
                  <a:solidFill>
                    <a:srgbClr val="B52033"/>
                  </a:solidFill>
                  <a:latin typeface="Calibri"/>
                  <a:cs typeface="Calibri"/>
                </a:rPr>
                <a:t>Ile?</a:t>
              </a:r>
              <a:endParaRPr sz="2950" dirty="0">
                <a:latin typeface="Calibri"/>
                <a:cs typeface="Calibri"/>
              </a:endParaRPr>
            </a:p>
          </p:txBody>
        </p: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E7B15F09-6D1D-40F0-9749-09F9196F8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772" y="7629192"/>
              <a:ext cx="814236" cy="83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90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>
            <a:extLst>
              <a:ext uri="{FF2B5EF4-FFF2-40B4-BE49-F238E27FC236}">
                <a16:creationId xmlns:a16="http://schemas.microsoft.com/office/drawing/2014/main" id="{359897A8-3A5E-414E-A2C9-1EFC1960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8" y="0"/>
            <a:ext cx="4894683" cy="113071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84103" y="1996854"/>
            <a:ext cx="11558270" cy="6570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2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b="1" spc="5" dirty="0">
                <a:solidFill>
                  <a:srgbClr val="5D666C"/>
                </a:solidFill>
                <a:latin typeface="Calibri"/>
                <a:cs typeface="Calibri"/>
              </a:rPr>
              <a:t>Koszty bezpośrednie: </a:t>
            </a:r>
          </a:p>
          <a:p>
            <a:pPr marL="288000">
              <a:lnSpc>
                <a:spcPct val="150000"/>
              </a:lnSpc>
              <a:spcBef>
                <a:spcPts val="1200"/>
              </a:spcBef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1) środki trwałe inne niż nieruchomości,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2) wartości niematerialne i prawne,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c) informacja i promocja,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d) udział w targach, wystawach i misjach gospodarczych, 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e) usługi zewnętrzne, z wyjątkiem usług szkoleniowych, </a:t>
            </a:r>
          </a:p>
          <a:p>
            <a:pPr marL="288000">
              <a:lnSpc>
                <a:spcPct val="150000"/>
              </a:lnSpc>
            </a:pPr>
            <a:r>
              <a:rPr lang="pl-PL" sz="2800" b="1" dirty="0">
                <a:solidFill>
                  <a:srgbClr val="5D666C"/>
                </a:solidFill>
                <a:latin typeface="Calibri" panose="020F0502020204030204" pitchFamily="34" charset="0"/>
              </a:rPr>
              <a:t>f) wynagrodzenia personelu,</a:t>
            </a:r>
          </a:p>
          <a:p>
            <a:pPr marL="288000">
              <a:lnSpc>
                <a:spcPct val="150000"/>
              </a:lnSpc>
            </a:pPr>
            <a:r>
              <a:rPr lang="pl-PL" sz="2800" dirty="0">
                <a:solidFill>
                  <a:srgbClr val="5D666C"/>
                </a:solidFill>
                <a:latin typeface="Calibri" panose="020F0502020204030204" pitchFamily="34" charset="0"/>
              </a:rPr>
              <a:t>g) zakup surowców lub materiałów. </a:t>
            </a:r>
          </a:p>
          <a:p>
            <a:pPr marL="355600" indent="-342900">
              <a:lnSpc>
                <a:spcPct val="150000"/>
              </a:lnSpc>
              <a:spcBef>
                <a:spcPts val="1200"/>
              </a:spcBef>
              <a:buClr>
                <a:srgbClr val="BF3932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b="1" spc="5" dirty="0">
                <a:solidFill>
                  <a:srgbClr val="5D666C"/>
                </a:solidFill>
                <a:latin typeface="Calibri"/>
                <a:cs typeface="Calibri"/>
              </a:rPr>
              <a:t>Koszty pośrednie </a:t>
            </a:r>
            <a:r>
              <a:rPr lang="pl-PL" sz="2800" spc="5" dirty="0">
                <a:solidFill>
                  <a:srgbClr val="5D666C"/>
                </a:solidFill>
                <a:latin typeface="Calibri"/>
                <a:cs typeface="Calibri"/>
              </a:rPr>
              <a:t>(stawka ryczałtowa: 15% kosztów wynagrodzeń)</a:t>
            </a:r>
          </a:p>
          <a:p>
            <a:pPr marL="355600" marR="5080" indent="-342900">
              <a:lnSpc>
                <a:spcPct val="101000"/>
              </a:lnSpc>
              <a:spcBef>
                <a:spcPts val="95"/>
              </a:spcBef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endParaRPr lang="pl-PL" sz="2800" b="1" spc="-5" dirty="0">
              <a:solidFill>
                <a:srgbClr val="5D666C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0651" y="739775"/>
            <a:ext cx="975360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l-PL" sz="4200" b="1" spc="-35" dirty="0">
                <a:solidFill>
                  <a:srgbClr val="C00000"/>
                </a:solidFill>
              </a:rPr>
              <a:t>Co można sfinansować </a:t>
            </a:r>
            <a:r>
              <a:rPr lang="pl-PL" sz="4200" spc="-35" dirty="0">
                <a:solidFill>
                  <a:srgbClr val="C00000"/>
                </a:solidFill>
              </a:rPr>
              <a:t>w ramach projektu? 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53" name="object 10"/>
          <p:cNvSpPr txBox="1"/>
          <p:nvPr/>
        </p:nvSpPr>
        <p:spPr>
          <a:xfrm>
            <a:off x="374650" y="640715"/>
            <a:ext cx="433705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950" spc="-35" dirty="0">
                <a:solidFill>
                  <a:srgbClr val="FFFFFF"/>
                </a:solidFill>
                <a:latin typeface="Calibri"/>
                <a:cs typeface="Calibri"/>
              </a:rPr>
              <a:t>Dofinansowanie</a:t>
            </a:r>
            <a:endParaRPr sz="4950" dirty="0">
              <a:latin typeface="Calibri"/>
              <a:cs typeface="Calibri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EA18332-1C73-4E25-BC86-0FD9D0DC0EB4}"/>
              </a:ext>
            </a:extLst>
          </p:cNvPr>
          <p:cNvGrpSpPr/>
          <p:nvPr/>
        </p:nvGrpSpPr>
        <p:grpSpPr>
          <a:xfrm>
            <a:off x="17434955" y="722993"/>
            <a:ext cx="1905000" cy="2258830"/>
            <a:chOff x="16833850" y="1414645"/>
            <a:chExt cx="1905000" cy="2258830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B7BAEB38-79AE-4A28-B0B7-D1CDCD88E25E}"/>
                </a:ext>
              </a:extLst>
            </p:cNvPr>
            <p:cNvSpPr/>
            <p:nvPr/>
          </p:nvSpPr>
          <p:spPr>
            <a:xfrm>
              <a:off x="16833850" y="1414645"/>
              <a:ext cx="1905000" cy="2258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0F9D41DA-1556-4955-9584-D93308483A22}"/>
                </a:ext>
              </a:extLst>
            </p:cNvPr>
            <p:cNvGrpSpPr/>
            <p:nvPr/>
          </p:nvGrpSpPr>
          <p:grpSpPr>
            <a:xfrm>
              <a:off x="17443450" y="1844675"/>
              <a:ext cx="1133170" cy="1518679"/>
              <a:chOff x="6647772" y="7629192"/>
              <a:chExt cx="1133170" cy="1518679"/>
            </a:xfrm>
          </p:grpSpPr>
          <p:sp>
            <p:nvSpPr>
              <p:cNvPr id="27" name="object 24">
                <a:extLst>
                  <a:ext uri="{FF2B5EF4-FFF2-40B4-BE49-F238E27FC236}">
                    <a16:creationId xmlns:a16="http://schemas.microsoft.com/office/drawing/2014/main" id="{36595646-3925-49C1-8562-E11FC8531A16}"/>
                  </a:ext>
                </a:extLst>
              </p:cNvPr>
              <p:cNvSpPr txBox="1"/>
              <p:nvPr/>
            </p:nvSpPr>
            <p:spPr>
              <a:xfrm>
                <a:off x="6777340" y="8677164"/>
                <a:ext cx="1003602" cy="470707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>
                  <a:lnSpc>
                    <a:spcPct val="100600"/>
                  </a:lnSpc>
                  <a:spcBef>
                    <a:spcPts val="95"/>
                  </a:spcBef>
                </a:pPr>
                <a:r>
                  <a:rPr lang="pl-PL" sz="2950" dirty="0">
                    <a:solidFill>
                      <a:srgbClr val="B52033"/>
                    </a:solidFill>
                    <a:latin typeface="Calibri"/>
                    <a:cs typeface="Calibri"/>
                  </a:rPr>
                  <a:t>Ile?</a:t>
                </a:r>
                <a:endParaRPr sz="2950" dirty="0">
                  <a:latin typeface="Calibri"/>
                  <a:cs typeface="Calibri"/>
                </a:endParaRPr>
              </a:p>
            </p:txBody>
          </p:sp>
          <p:pic>
            <p:nvPicPr>
              <p:cNvPr id="29" name="Obraz 28">
                <a:extLst>
                  <a:ext uri="{FF2B5EF4-FFF2-40B4-BE49-F238E27FC236}">
                    <a16:creationId xmlns:a16="http://schemas.microsoft.com/office/drawing/2014/main" id="{899F1E2C-9CDE-4FE9-800F-D3279931F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7772" y="7629192"/>
                <a:ext cx="814236" cy="8303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924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F03769C9-69E6-446C-872B-A35EE9513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37250" y="738343"/>
            <a:ext cx="4495800" cy="11206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4300"/>
              </a:lnSpc>
              <a:spcBef>
                <a:spcPts val="6000"/>
              </a:spcBef>
            </a:pPr>
            <a:r>
              <a:rPr lang="pl-PL" sz="4200" b="1" spc="-35" dirty="0">
                <a:solidFill>
                  <a:srgbClr val="C00000"/>
                </a:solidFill>
              </a:rPr>
              <a:t>Platformy startowe</a:t>
            </a:r>
            <a:br>
              <a:rPr lang="pl-PL" sz="4200" b="1" spc="-35" dirty="0">
                <a:solidFill>
                  <a:srgbClr val="C00000"/>
                </a:solidFill>
              </a:rPr>
            </a:br>
            <a:r>
              <a:rPr lang="pl-PL" sz="4200" spc="-35" dirty="0">
                <a:solidFill>
                  <a:srgbClr val="C00000"/>
                </a:solidFill>
              </a:rPr>
              <a:t>2021 – 2027</a:t>
            </a:r>
            <a:endParaRPr sz="4200" spc="-15" dirty="0">
              <a:solidFill>
                <a:srgbClr val="C00000"/>
              </a:solidFill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C99912C-3817-4763-B369-7046A6188B15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766B1E8-8D5A-4672-AA45-B841A050C314}"/>
              </a:ext>
            </a:extLst>
          </p:cNvPr>
          <p:cNvSpPr txBox="1"/>
          <p:nvPr/>
        </p:nvSpPr>
        <p:spPr>
          <a:xfrm>
            <a:off x="6375978" y="3267918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Kontynuacja instrumentu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do 2027 r. </a:t>
            </a:r>
            <a:endParaRPr lang="pl-PL" sz="28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AEA84D-037B-4746-B792-ACF708A0C42A}"/>
              </a:ext>
            </a:extLst>
          </p:cNvPr>
          <p:cNvSpPr txBox="1"/>
          <p:nvPr/>
        </p:nvSpPr>
        <p:spPr>
          <a:xfrm>
            <a:off x="10136330" y="3237446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Bardziej funkcjonalne partnerstwo</a:t>
            </a:r>
            <a:endParaRPr lang="pl-PL" sz="2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2DF2049-4B06-4668-B026-0F34343C8796}"/>
              </a:ext>
            </a:extLst>
          </p:cNvPr>
          <p:cNvSpPr txBox="1"/>
          <p:nvPr/>
        </p:nvSpPr>
        <p:spPr>
          <a:xfrm>
            <a:off x="13990780" y="3265153"/>
            <a:ext cx="4870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Poszerzenie autonomiczności startupów w toku inkubacji (</a:t>
            </a:r>
            <a:r>
              <a:rPr lang="pl-PL" sz="2800" dirty="0" err="1">
                <a:solidFill>
                  <a:srgbClr val="5D666C"/>
                </a:solidFill>
              </a:rPr>
              <a:t>cash</a:t>
            </a:r>
            <a:r>
              <a:rPr lang="pl-PL" sz="2800" dirty="0">
                <a:solidFill>
                  <a:srgbClr val="5D666C"/>
                </a:solidFill>
              </a:rPr>
              <a:t> dla startupów)</a:t>
            </a:r>
            <a:endParaRPr lang="pl-PL" sz="28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D88590A-6837-454A-9FFE-7B9C01B6AFA0}"/>
              </a:ext>
            </a:extLst>
          </p:cNvPr>
          <p:cNvSpPr txBox="1"/>
          <p:nvPr/>
        </p:nvSpPr>
        <p:spPr>
          <a:xfrm>
            <a:off x="14016757" y="6370537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Bardziej zwinne, krótsze projekty (uproszczone metody rozliczania)</a:t>
            </a:r>
            <a:endParaRPr lang="pl-PL" sz="28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CE7AF3-4FBB-488A-874B-B8A79A504EF1}"/>
              </a:ext>
            </a:extLst>
          </p:cNvPr>
          <p:cNvSpPr txBox="1"/>
          <p:nvPr/>
        </p:nvSpPr>
        <p:spPr>
          <a:xfrm>
            <a:off x="7116258" y="6275053"/>
            <a:ext cx="480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5D666C"/>
                </a:solidFill>
              </a:rPr>
              <a:t>Środki na inwestycje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dla najlepszych (miliony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dla przychodowych startupów)</a:t>
            </a:r>
            <a:endParaRPr lang="pl-PL" sz="2800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A86E714-F64B-4E94-8D6C-0695944CC95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756650" y="3982178"/>
            <a:ext cx="89217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>
            <a:extLst>
              <a:ext uri="{FF2B5EF4-FFF2-40B4-BE49-F238E27FC236}">
                <a16:creationId xmlns:a16="http://schemas.microsoft.com/office/drawing/2014/main" id="{AEB8D0D6-25AE-45E1-9AB7-4F48C3241A0D}"/>
              </a:ext>
            </a:extLst>
          </p:cNvPr>
          <p:cNvSpPr/>
          <p:nvPr/>
        </p:nvSpPr>
        <p:spPr>
          <a:xfrm>
            <a:off x="6013450" y="2948235"/>
            <a:ext cx="2743200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9C98FAA-E006-4DE1-8841-791E9100CA98}"/>
              </a:ext>
            </a:extLst>
          </p:cNvPr>
          <p:cNvSpPr/>
          <p:nvPr/>
        </p:nvSpPr>
        <p:spPr>
          <a:xfrm>
            <a:off x="9823450" y="2891085"/>
            <a:ext cx="2743200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D749D7A-F198-40ED-AA33-71A1A052EBF5}"/>
              </a:ext>
            </a:extLst>
          </p:cNvPr>
          <p:cNvSpPr/>
          <p:nvPr/>
        </p:nvSpPr>
        <p:spPr>
          <a:xfrm>
            <a:off x="13611224" y="2891084"/>
            <a:ext cx="5203825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5B6392CB-AE1B-42D5-AFFC-C5E7C1B5CBDB}"/>
              </a:ext>
            </a:extLst>
          </p:cNvPr>
          <p:cNvSpPr/>
          <p:nvPr/>
        </p:nvSpPr>
        <p:spPr>
          <a:xfrm>
            <a:off x="6013450" y="5948990"/>
            <a:ext cx="6609195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57D36B6-944C-41EF-9986-C7D5BEC3B135}"/>
              </a:ext>
            </a:extLst>
          </p:cNvPr>
          <p:cNvSpPr/>
          <p:nvPr/>
        </p:nvSpPr>
        <p:spPr>
          <a:xfrm>
            <a:off x="13639511" y="5930519"/>
            <a:ext cx="5203824" cy="206788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04488FA3-6F01-482C-A592-5DA90DA40886}"/>
              </a:ext>
            </a:extLst>
          </p:cNvPr>
          <p:cNvCxnSpPr>
            <a:cxnSpLocks/>
          </p:cNvCxnSpPr>
          <p:nvPr/>
        </p:nvCxnSpPr>
        <p:spPr>
          <a:xfrm>
            <a:off x="12566650" y="3862635"/>
            <a:ext cx="892174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745AF6A8-0E6A-439B-A528-F5EBE8B008AA}"/>
              </a:ext>
            </a:extLst>
          </p:cNvPr>
          <p:cNvCxnSpPr>
            <a:cxnSpLocks/>
          </p:cNvCxnSpPr>
          <p:nvPr/>
        </p:nvCxnSpPr>
        <p:spPr>
          <a:xfrm>
            <a:off x="16340857" y="4958969"/>
            <a:ext cx="0" cy="83820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61586D89-75F2-4900-BD99-B3002AC14992}"/>
              </a:ext>
            </a:extLst>
          </p:cNvPr>
          <p:cNvCxnSpPr>
            <a:cxnSpLocks/>
          </p:cNvCxnSpPr>
          <p:nvPr/>
        </p:nvCxnSpPr>
        <p:spPr>
          <a:xfrm flipH="1">
            <a:off x="12719050" y="6950075"/>
            <a:ext cx="914400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5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8D52671-1A68-46B3-AAC2-D5EC6E9B9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535420" y="2691436"/>
            <a:ext cx="96888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I: Inkubacja – rozwój nowego pomysłu biznesowego</a:t>
            </a:r>
            <a:endParaRPr lang="pl-PL" sz="2800" dirty="0">
              <a:solidFill>
                <a:srgbClr val="5D666C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Platformy startowe jako kompleksowy program inkubacji. 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Wsparcie osób, które chcą założyć firmę w Polsce Wschodniej oraz rozwijać jej działalność na rynku krajowym i międzynarodowym.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Weryfikacja pomysłów i koncepcji biznesowych celem wdrożenia innowacyjnego produktu (wyrobu lub usługi).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120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18.04 – 21.06.2023 r. 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83D7696-ED8D-4B16-ADC9-3837BCFF91BF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6CE8DA06-244F-4E1B-B990-A485E091A2FE}"/>
              </a:ext>
            </a:extLst>
          </p:cNvPr>
          <p:cNvSpPr txBox="1">
            <a:spLocks/>
          </p:cNvSpPr>
          <p:nvPr/>
        </p:nvSpPr>
        <p:spPr>
          <a:xfrm>
            <a:off x="6535420" y="720694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8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57436" y="5242640"/>
            <a:ext cx="23615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35" dirty="0">
                <a:solidFill>
                  <a:srgbClr val="FFFFFF"/>
                </a:solidFill>
                <a:latin typeface="Calibri"/>
                <a:cs typeface="Calibri"/>
              </a:rPr>
              <a:t>Startup</a:t>
            </a:r>
            <a:endParaRPr sz="495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511" y="76512"/>
            <a:ext cx="3504530" cy="1811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5519EBE-7DED-445B-9515-F38B9AC2394C}"/>
              </a:ext>
            </a:extLst>
          </p:cNvPr>
          <p:cNvSpPr txBox="1"/>
          <p:nvPr/>
        </p:nvSpPr>
        <p:spPr>
          <a:xfrm>
            <a:off x="6486842" y="2426484"/>
            <a:ext cx="12623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800" b="1" dirty="0">
                <a:solidFill>
                  <a:srgbClr val="5D666C"/>
                </a:solidFill>
              </a:rPr>
              <a:t>Komponent </a:t>
            </a:r>
            <a:r>
              <a:rPr lang="pl-PL" sz="2800" b="1" dirty="0" err="1">
                <a:solidFill>
                  <a:srgbClr val="5D666C"/>
                </a:solidFill>
              </a:rPr>
              <a:t>IIa</a:t>
            </a:r>
            <a:r>
              <a:rPr lang="pl-PL" sz="2800" b="1" dirty="0">
                <a:solidFill>
                  <a:srgbClr val="5D666C"/>
                </a:solidFill>
              </a:rPr>
              <a:t>: Wsparcie rozwoju działalności gospodarczej startupu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Po zakończeniu inkubacji w Platformie startowej startupy mają możliwość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uzyskania bezzwrotnego wsparcia finansowego na dalszy rozwój działalności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i wejście z produktem na rynek (pierwsza sprzedaż).</a:t>
            </a:r>
          </a:p>
          <a:p>
            <a:pPr marL="3240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intensywność wsparcia: 85% kosztów kwalifikowanych.</a:t>
            </a:r>
          </a:p>
          <a:p>
            <a:pPr marL="3240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Maksymalna wartość dofinansowania projektu: </a:t>
            </a:r>
            <a:r>
              <a:rPr lang="pl-PL" sz="2800" b="1" dirty="0">
                <a:solidFill>
                  <a:srgbClr val="5D666C"/>
                </a:solidFill>
              </a:rPr>
              <a:t>600 tys. PLN</a:t>
            </a:r>
            <a:r>
              <a:rPr lang="pl-PL" sz="2800" dirty="0">
                <a:solidFill>
                  <a:srgbClr val="5D666C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5D666C"/>
                </a:solidFill>
              </a:rPr>
              <a:t>Komponent dostępny również dla startupów – absolwentów Platform </a:t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startowych POPW 2014-2020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l-PL" sz="2800" dirty="0">
                <a:solidFill>
                  <a:srgbClr val="5D666C"/>
                </a:solidFill>
              </a:rPr>
              <a:t>Alokacja: </a:t>
            </a:r>
            <a:r>
              <a:rPr lang="pl-PL" sz="2800" b="1" dirty="0">
                <a:solidFill>
                  <a:srgbClr val="5D666C"/>
                </a:solidFill>
              </a:rPr>
              <a:t>60 mln PLN</a:t>
            </a:r>
            <a:r>
              <a:rPr lang="pl-PL" sz="2800" dirty="0">
                <a:solidFill>
                  <a:srgbClr val="5D666C"/>
                </a:solidFill>
              </a:rPr>
              <a:t/>
            </a:r>
            <a:br>
              <a:rPr lang="pl-PL" sz="2800" dirty="0">
                <a:solidFill>
                  <a:srgbClr val="5D666C"/>
                </a:solidFill>
              </a:rPr>
            </a:br>
            <a:r>
              <a:rPr lang="pl-PL" sz="2800" dirty="0">
                <a:solidFill>
                  <a:srgbClr val="5D666C"/>
                </a:solidFill>
              </a:rPr>
              <a:t>Nabór: 05.09 – 31.10.2023 r.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7A10EAE-28A3-4FE0-A6DF-B4DDEE0E8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450" cy="11307145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250B6960-04BC-4E23-9673-6E4E66B0AD4C}"/>
              </a:ext>
            </a:extLst>
          </p:cNvPr>
          <p:cNvSpPr txBox="1"/>
          <p:nvPr/>
        </p:nvSpPr>
        <p:spPr>
          <a:xfrm>
            <a:off x="387985" y="777875"/>
            <a:ext cx="4337050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000"/>
              </a:lnSpc>
              <a:spcBef>
                <a:spcPts val="95"/>
              </a:spcBef>
            </a:pP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FEPW 2021-2027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Platformy </a:t>
            </a:r>
            <a:b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l-PL" sz="4200" spc="-35" dirty="0">
                <a:solidFill>
                  <a:srgbClr val="FFFFFF"/>
                </a:solidFill>
                <a:latin typeface="Calibri"/>
                <a:cs typeface="Calibri"/>
              </a:rPr>
              <a:t>startowe</a:t>
            </a:r>
            <a:endParaRPr lang="pl-PL" sz="4200" dirty="0">
              <a:latin typeface="Calibri"/>
              <a:cs typeface="Calibri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4A51773-3D53-4200-A8D6-68CE0094CBFF}"/>
              </a:ext>
            </a:extLst>
          </p:cNvPr>
          <p:cNvSpPr txBox="1">
            <a:spLocks/>
          </p:cNvSpPr>
          <p:nvPr/>
        </p:nvSpPr>
        <p:spPr>
          <a:xfrm>
            <a:off x="6557645" y="766754"/>
            <a:ext cx="124815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pl-PL" sz="4200" b="1" kern="0" spc="-35" dirty="0">
                <a:solidFill>
                  <a:srgbClr val="C00000"/>
                </a:solidFill>
              </a:rPr>
              <a:t>Platformy startowe </a:t>
            </a:r>
            <a:r>
              <a:rPr lang="pl-PL" sz="4200" kern="0" spc="-35" dirty="0">
                <a:solidFill>
                  <a:srgbClr val="C00000"/>
                </a:solidFill>
              </a:rPr>
              <a:t>2021 – 2027</a:t>
            </a:r>
            <a:endParaRPr lang="pl-PL" sz="4200" kern="0" spc="-15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66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5816</TotalTime>
  <Words>5852</Words>
  <Application>Microsoft Office PowerPoint</Application>
  <PresentationFormat>Niestandardowy</PresentationFormat>
  <Paragraphs>307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Fundusze Europejskie 2021-2027  dla startupów</vt:lpstr>
      <vt:lpstr>Platformy startowe  dla nowych pomysłów  2014 - 2020</vt:lpstr>
      <vt:lpstr>Prezentacja programu PowerPoint</vt:lpstr>
      <vt:lpstr>Platformy startowe dla nowych pomysłów 2014-2020</vt:lpstr>
      <vt:lpstr>Rozwój startupów w Polsce Wschodniej 2014 - 2020</vt:lpstr>
      <vt:lpstr>Co można sfinansować w ramach projektu? </vt:lpstr>
      <vt:lpstr>Platformy startowe 2021 – 2027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Oferta PARP z funduszy UE  w latach 2014-2020</dc:title>
  <dc:creator>pawel_chaber@parp.gov.pl</dc:creator>
  <cp:lastModifiedBy>Wolniewicz Joanna</cp:lastModifiedBy>
  <cp:revision>451</cp:revision>
  <cp:lastPrinted>2022-05-19T08:23:24Z</cp:lastPrinted>
  <dcterms:created xsi:type="dcterms:W3CDTF">2018-05-03T19:04:50Z</dcterms:created>
  <dcterms:modified xsi:type="dcterms:W3CDTF">2023-04-22T19:53:43Z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2018-05-03T00:00:00Z</vt:filetime>
  </property>
</Properties>
</file>