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07" r:id="rId2"/>
    <p:sldId id="308" r:id="rId3"/>
    <p:sldId id="343" r:id="rId4"/>
    <p:sldId id="348" r:id="rId5"/>
    <p:sldId id="344" r:id="rId6"/>
    <p:sldId id="347" r:id="rId7"/>
    <p:sldId id="349" r:id="rId8"/>
    <p:sldId id="312" r:id="rId9"/>
    <p:sldId id="342" r:id="rId10"/>
    <p:sldId id="315" r:id="rId11"/>
    <p:sldId id="316" r:id="rId12"/>
    <p:sldId id="323" r:id="rId13"/>
    <p:sldId id="336" r:id="rId14"/>
    <p:sldId id="353" r:id="rId15"/>
    <p:sldId id="354" r:id="rId16"/>
    <p:sldId id="337" r:id="rId17"/>
    <p:sldId id="338" r:id="rId18"/>
    <p:sldId id="339" r:id="rId19"/>
    <p:sldId id="355" r:id="rId20"/>
    <p:sldId id="340" r:id="rId21"/>
    <p:sldId id="356" r:id="rId22"/>
    <p:sldId id="357" r:id="rId23"/>
    <p:sldId id="352" r:id="rId24"/>
    <p:sldId id="324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48" autoAdjust="0"/>
  </p:normalViewPr>
  <p:slideViewPr>
    <p:cSldViewPr>
      <p:cViewPr>
        <p:scale>
          <a:sx n="70" d="100"/>
          <a:sy n="70" d="100"/>
        </p:scale>
        <p:origin x="-2178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8A977-B778-46E7-95BE-40CC8B4B0F38}" type="datetimeFigureOut">
              <a:rPr lang="pl-PL" smtClean="0"/>
              <a:pPr/>
              <a:t>2015-11-30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C883E-C765-4A6D-9AB8-E6D7C7A3B24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92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19" tIns="45710" rIns="91419" bIns="45710"/>
          <a:lstStyle/>
          <a:p>
            <a:r>
              <a:rPr lang="pl-PL" dirty="0" smtClean="0"/>
              <a:t>Zgodnie z zapisami Umowy Partnerstwa jednym z priorytetów Celu Tematycznego 10 jest </a:t>
            </a:r>
            <a:r>
              <a:rPr lang="pl-PL" b="1" dirty="0" smtClean="0"/>
              <a:t>zwiększenie powiązania systemu edukacji z potrzebami rynku pracy </a:t>
            </a:r>
            <a:r>
              <a:rPr lang="pl-PL" dirty="0" smtClean="0"/>
              <a:t>m.in. poprzez rozwój współpracy instytucji edukacyjnych tj. szkół, placówek oświatowych i uczelni z pracodawcami, przede wszystkim przedsiębiorcami. Jak wynika z badań pracodawców (Bilans Kapitału Ludzkiego)  </a:t>
            </a:r>
            <a:r>
              <a:rPr lang="pl-PL" b="1" dirty="0" smtClean="0"/>
              <a:t>kompetencje kształtowane w procesie edukacji formalnej nie są wystarczające do efektywnego wykonywania pracy bezpośrednio po zakończeniu szkoły.</a:t>
            </a:r>
            <a:r>
              <a:rPr lang="pl-PL" dirty="0" smtClean="0"/>
              <a:t> Pracodawcy oczekują od absolwentów bardziej praktycznych umiejętności - najlepiej powiązanych bezpośrednio z danym sektorem/branżą. </a:t>
            </a:r>
          </a:p>
          <a:p>
            <a:endParaRPr lang="pl-PL" dirty="0" smtClean="0"/>
          </a:p>
          <a:p>
            <a:pPr algn="ctr"/>
            <a:r>
              <a:rPr lang="pl-PL" dirty="0" smtClean="0"/>
              <a:t>Powołanie Rad zostało przewidziane w </a:t>
            </a:r>
            <a:r>
              <a:rPr lang="pl-PL" dirty="0"/>
              <a:t>Działaniu 2.12  PO WER </a:t>
            </a:r>
            <a:r>
              <a:rPr lang="pl-PL" i="1" dirty="0"/>
              <a:t>Zwiększenie wiedzy o potrzebach kwalifikacyjno-zawodowych – budżet </a:t>
            </a:r>
            <a:r>
              <a:rPr lang="pl-PL" dirty="0"/>
              <a:t>18 836 339 Euro</a:t>
            </a:r>
            <a:endParaRPr lang="pl-PL" i="1" dirty="0" smtClean="0"/>
          </a:p>
          <a:p>
            <a:endParaRPr lang="pl-PL" dirty="0" smtClean="0"/>
          </a:p>
          <a:p>
            <a:r>
              <a:rPr lang="pl-PL" dirty="0" smtClean="0"/>
              <a:t>Z drugiej strony  powszechnie obserwowanym zjawiskiem jest </a:t>
            </a:r>
            <a:r>
              <a:rPr lang="pl-PL" b="1" dirty="0" smtClean="0"/>
              <a:t>brak zaangażowania przedsiębiorców w regularną i długotrwałą współpracę ze szkołami</a:t>
            </a:r>
            <a:r>
              <a:rPr lang="pl-PL" dirty="0" smtClean="0"/>
              <a:t> wchodzącymi w skład systemu oświaty i szkolnictwa wyższego w definiowanie kierunków kształcenia zgodnych z potrzebami gospodarki opartej na wiedzy. Aby edukacja formalna dobrze przygotowywała absolwentów do wejścia na rynek pracy, tworzenie programów kształcenia zawodowego i wyższego oraz ich realizacja powinny odbywać się przy aktywnym udziale pracodawców. Sukces przedsięwzięcia zależy w dużej mierze od tego, jak wielu przedsiębiorców uzna współpracę z konkretnymi placówkami edukacyjnymi za ważną formę długofalowej inwestycji w kapitał ludzki swojego przedsiębiorstwa. Dotychczas prowadzone badania pokazują, że współpraca pomiędzy szkołami a przedsiębiorcami jest archaiczna i chaotyczna, a sami pracodawcy wciąż nie są świadomi długotrwałych korzyści w podejmowaniu tego typu działań. </a:t>
            </a:r>
          </a:p>
          <a:p>
            <a:endParaRPr lang="pl-PL" dirty="0" smtClean="0"/>
          </a:p>
          <a:p>
            <a:r>
              <a:rPr lang="pl-PL" b="1" dirty="0" smtClean="0"/>
              <a:t>Niezbędne jest zatem wdrożenie systemowych rozwiązań, które usprawnią współpracę przedsiębiorstw z instytucjami szkoleniowymi i edukacyjnymi, w tym m.in. stworzenie platformy stałej współpracy przedstawicieli zainteresowanych środowisk na rzecz wspólnego definiowania kierunków kształcenia i podnoszenia kwalifikacji w poszczególnych sektorach i branżach gospodarki. </a:t>
            </a:r>
          </a:p>
          <a:p>
            <a:r>
              <a:rPr lang="pl-PL" b="1" dirty="0" smtClean="0"/>
              <a:t>Celem działania Rad ds. kompetencji jest włączenie pracodawców w system identyfikacji i prognozowania potrzeb kwalifikacyjno-zawodowych na rynku pracy oraz stworzenie warunków dla aktywnej współpracy przedsiębiorców z poszczególnych sektorów/branż ze szkołami i placówkami edukacyjnymi różnego typu i szczebla mającej na celu dostosowanie kształcenia do zapotrzebowania danego sektora/branży.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smtClean="0"/>
              <a:t>Koncepcja zakłada powołanie jednej </a:t>
            </a:r>
            <a:r>
              <a:rPr lang="pl-PL" b="1" dirty="0" smtClean="0"/>
              <a:t>Programowej Rady ds. kompetencji </a:t>
            </a:r>
            <a:r>
              <a:rPr lang="pl-PL" dirty="0" smtClean="0"/>
              <a:t>(w skład której wejdą m.in. przedstawiciele partnerów społecznych, kluczowych ministerstw, administracji publicznej, edukacji i nauki, autorytety) mającej charakter instytucji nadającej kierunek</a:t>
            </a:r>
            <a:r>
              <a:rPr lang="pl-PL" baseline="0" dirty="0" smtClean="0"/>
              <a:t> i </a:t>
            </a:r>
            <a:r>
              <a:rPr lang="pl-PL" dirty="0" smtClean="0"/>
              <a:t> koordynującej prace </a:t>
            </a:r>
            <a:r>
              <a:rPr lang="pl-PL" b="1" dirty="0" smtClean="0"/>
              <a:t>Sektorowych Rad ds. kompetencji </a:t>
            </a:r>
            <a:r>
              <a:rPr lang="pl-PL" dirty="0" smtClean="0"/>
              <a:t>(w skład których wejdą przedstawiciele organizacji zrzeszających przedsiębiorców  w danym sektorze oraz organizacje pracowników, szkół,</a:t>
            </a:r>
            <a:r>
              <a:rPr lang="pl-PL" baseline="0" dirty="0" smtClean="0"/>
              <a:t> uczelni </a:t>
            </a:r>
            <a:r>
              <a:rPr lang="pl-PL" dirty="0" smtClean="0"/>
              <a:t>i instytucji edukacyjnych, administracji</a:t>
            </a:r>
            <a:r>
              <a:rPr lang="pl-PL" baseline="0" dirty="0" smtClean="0"/>
              <a:t> publicznej i przedsiębiorców</a:t>
            </a:r>
            <a:r>
              <a:rPr lang="pl-PL" dirty="0" smtClean="0"/>
              <a:t>) . </a:t>
            </a:r>
          </a:p>
          <a:p>
            <a:endParaRPr lang="pl-PL" dirty="0" smtClean="0"/>
          </a:p>
          <a:p>
            <a:r>
              <a:rPr lang="pl-PL" dirty="0" smtClean="0"/>
              <a:t>Stworzenie instrumentu umożliwiającego przedsiębiorcom większe zaangażowanie we współpracę ze szkołami i zwiększającego ich realny wpływ na to, jak przebiega kształcenie na potrzeby ich sektora/branży, pozytywnie wpłynie na jakość kształcenia i szkolenia zawodowego, tj. takiego, którego celem jest właściwe przygotowanie uczniów/studentów do pracy w danym zawodzie lub na określonym stanowisku.</a:t>
            </a:r>
          </a:p>
          <a:p>
            <a:endParaRPr lang="pl-PL" dirty="0" smtClean="0"/>
          </a:p>
          <a:p>
            <a:r>
              <a:rPr lang="pl-PL" b="1" dirty="0" smtClean="0"/>
              <a:t>W efekcie zaangażowania przedsiębiorców we wspólne działania z tymi instytucjami zwiększy się wiedza na temat potrzebnych kwalifikacji w poszczególnych sektorach gospodarki. </a:t>
            </a:r>
            <a:r>
              <a:rPr lang="pl-PL" dirty="0" smtClean="0"/>
              <a:t>Wiedza ta będzie miała duże znaczenie zarówno dla młodych pracowników, dopiero kończących formalną naukę oraz dla osób już zatrudnionych i bezrobotnych. Będzie dla nich wskazówką, w jakim obszarze należy zwiększać swoje kwalifikacje, aby pozostać poszukiwanym pracownikiem lub znaleźć zatrudnienie.</a:t>
            </a:r>
          </a:p>
          <a:p>
            <a:endParaRPr lang="pl-PL" dirty="0" smtClean="0"/>
          </a:p>
          <a:p>
            <a:r>
              <a:rPr lang="pl-PL" b="1" dirty="0" smtClean="0"/>
              <a:t>Dostępność takiej wiedzy będzie miała wpływ na skuteczność działań podejmowanych przez instytucje rynku pracy</a:t>
            </a:r>
            <a:r>
              <a:rPr lang="pl-PL" dirty="0" smtClean="0"/>
              <a:t>, które będą mogły ją wykorzystywać dla aktywnej pracy ze swoimi klientami, np. kierując swoich podopiecznych na kursy/szkolenia, po których będzie można się legitymować poszukiwanymi kwalifikacjami lub doradzając, jakie kwalifikacje są poszukiwane i gdzie można ich się nauczyć.</a:t>
            </a:r>
          </a:p>
          <a:p>
            <a:endParaRPr lang="pl-PL" dirty="0" smtClean="0"/>
          </a:p>
          <a:p>
            <a:r>
              <a:rPr lang="pl-PL" b="1" dirty="0" smtClean="0"/>
              <a:t>Do zadań Rad należeć będzie:</a:t>
            </a:r>
          </a:p>
          <a:p>
            <a:pPr marL="171412" indent="-171412">
              <a:buFont typeface="Arial" pitchFamily="34" charset="0"/>
              <a:buChar char="•"/>
            </a:pPr>
            <a:r>
              <a:rPr lang="pl-PL" dirty="0" smtClean="0"/>
              <a:t>rekomendowanie rozwiązań/zmian legislacyjnych w obszarze edukacji i jej dostosowania do potrzeb rynku pracy w danym sektorze, </a:t>
            </a:r>
          </a:p>
          <a:p>
            <a:pPr marL="171412" indent="-171412">
              <a:buFont typeface="Arial" pitchFamily="34" charset="0"/>
              <a:buChar char="•"/>
            </a:pPr>
            <a:r>
              <a:rPr lang="pl-PL" dirty="0" smtClean="0"/>
              <a:t>współpraca w zakresie porozumień edukacyjnych działających w zakresie zintegrowania edukacji i pracodawców,</a:t>
            </a:r>
          </a:p>
          <a:p>
            <a:pPr marL="171412" indent="-171412">
              <a:buFont typeface="Arial" pitchFamily="34" charset="0"/>
              <a:buChar char="•"/>
            </a:pPr>
            <a:r>
              <a:rPr lang="pl-PL" dirty="0" smtClean="0"/>
              <a:t>określanie obszarów badawczych odnoszących się do kompetencji w danym sektorze, </a:t>
            </a:r>
          </a:p>
          <a:p>
            <a:pPr marL="171412" indent="-171412">
              <a:buFont typeface="Arial" pitchFamily="34" charset="0"/>
              <a:buChar char="•"/>
            </a:pPr>
            <a:r>
              <a:rPr lang="pl-PL" dirty="0" smtClean="0"/>
              <a:t>identyfikacja potrzeb tworzenia sektorowych ram kwalifikacji </a:t>
            </a:r>
          </a:p>
          <a:p>
            <a:pPr marL="171412" indent="-171412">
              <a:buFont typeface="Arial" pitchFamily="34" charset="0"/>
              <a:buChar char="•"/>
            </a:pPr>
            <a:r>
              <a:rPr lang="pl-PL" dirty="0" smtClean="0"/>
              <a:t>prowadzenie działań popularyzujących wśród przedsiębiorców z danego sektora udział w identyfikacji i prognozowaniu potrzeb kwalifikacyjno-zawodowych</a:t>
            </a:r>
          </a:p>
          <a:p>
            <a:pPr marL="171412" indent="-171412">
              <a:buFont typeface="Arial" pitchFamily="34" charset="0"/>
              <a:buChar char="•"/>
            </a:pPr>
            <a:r>
              <a:rPr lang="pl-PL" dirty="0" smtClean="0"/>
              <a:t>przekazywanie informacji nt. zapotrzebowania na kompetencje do instytucji rynku pracy, </a:t>
            </a:r>
          </a:p>
          <a:p>
            <a:pPr marL="171412" indent="-171412">
              <a:buFont typeface="Arial" pitchFamily="34" charset="0"/>
              <a:buChar char="•"/>
            </a:pPr>
            <a:r>
              <a:rPr lang="pl-PL" dirty="0" smtClean="0"/>
              <a:t>przekazywanie informacji nt. specyficznych potrzeb danego sektora w obszarze kompetencji do partnerów społecznych dokonujących identyfikacji potrzeb rozwojowych przedsiębiorstw w danym sektorze.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lIns="91419" tIns="45710" rIns="91419" bIns="45710"/>
          <a:lstStyle/>
          <a:p>
            <a:fld id="{CF0C883E-C765-4A6D-9AB8-E6D7C7A3B24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83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687710"/>
            <a:ext cx="9144000" cy="6170290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705520" y="687710"/>
            <a:ext cx="0" cy="617029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411040" y="687710"/>
            <a:ext cx="0" cy="617029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116561" y="687710"/>
            <a:ext cx="0" cy="617029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1375421"/>
            <a:ext cx="2116561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2063131"/>
            <a:ext cx="2116561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0" y="5501682"/>
            <a:ext cx="2116561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6189393"/>
            <a:ext cx="2116561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031" tIns="46516" rIns="93031" bIns="46516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2750841"/>
            <a:ext cx="2116561" cy="2063131"/>
          </a:xfrm>
          <a:prstGeom prst="rect">
            <a:avLst/>
          </a:prstGeom>
          <a:solidFill>
            <a:srgbClr val="95A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116561" y="2750841"/>
            <a:ext cx="7027439" cy="2063131"/>
          </a:xfrm>
          <a:prstGeom prst="rect">
            <a:avLst/>
          </a:prstGeom>
          <a:solidFill>
            <a:srgbClr val="B2BA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pic>
        <p:nvPicPr>
          <p:cNvPr id="13" name="Picture 16" descr="PARP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49" y="152825"/>
            <a:ext cx="1324484" cy="45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0" y="686120"/>
            <a:ext cx="698988" cy="684526"/>
          </a:xfrm>
          <a:prstGeom prst="rect">
            <a:avLst/>
          </a:prstGeom>
          <a:solidFill>
            <a:srgbClr val="7AB2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77" tIns="46839" rIns="93677" bIns="46839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>
                <a:solidFill>
                  <a:srgbClr val="FFFFFF"/>
                </a:solidFill>
                <a:latin typeface="Arial" pitchFamily="34" charset="0"/>
              </a:rPr>
              <a:t>2014</a:t>
            </a:r>
            <a:endParaRPr lang="pl-PL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2194952" y="2750841"/>
            <a:ext cx="5792779" cy="2063131"/>
          </a:xfrm>
        </p:spPr>
        <p:txBody>
          <a:bodyPr tIns="46839" bIns="46839" anchor="ctr"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298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82" y="273810"/>
            <a:ext cx="3008260" cy="11605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964" y="273811"/>
            <a:ext cx="5111755" cy="585190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82" y="1434322"/>
            <a:ext cx="3008260" cy="4691394"/>
          </a:xfrm>
        </p:spPr>
        <p:txBody>
          <a:bodyPr/>
          <a:lstStyle>
            <a:lvl1pPr marL="0" indent="0">
              <a:buNone/>
              <a:defRPr sz="1400"/>
            </a:lvl1pPr>
            <a:lvl2pPr marL="465155" indent="0">
              <a:buNone/>
              <a:defRPr sz="1200"/>
            </a:lvl2pPr>
            <a:lvl3pPr marL="930311" indent="0">
              <a:buNone/>
              <a:defRPr sz="1000"/>
            </a:lvl3pPr>
            <a:lvl4pPr marL="1395466" indent="0">
              <a:buNone/>
              <a:defRPr sz="900"/>
            </a:lvl4pPr>
            <a:lvl5pPr marL="1860621" indent="0">
              <a:buNone/>
              <a:defRPr sz="900"/>
            </a:lvl5pPr>
            <a:lvl6pPr marL="2325776" indent="0">
              <a:buNone/>
              <a:defRPr sz="900"/>
            </a:lvl6pPr>
            <a:lvl7pPr marL="2790932" indent="0">
              <a:buNone/>
              <a:defRPr sz="900"/>
            </a:lvl7pPr>
            <a:lvl8pPr marL="3256087" indent="0">
              <a:buNone/>
              <a:defRPr sz="900"/>
            </a:lvl8pPr>
            <a:lvl9pPr marL="3721242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9679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1564" y="4801237"/>
            <a:ext cx="5487380" cy="566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1564" y="612891"/>
            <a:ext cx="5487380" cy="4115118"/>
          </a:xfrm>
        </p:spPr>
        <p:txBody>
          <a:bodyPr/>
          <a:lstStyle>
            <a:lvl1pPr marL="0" indent="0">
              <a:buNone/>
              <a:defRPr sz="3300"/>
            </a:lvl1pPr>
            <a:lvl2pPr marL="465155" indent="0">
              <a:buNone/>
              <a:defRPr sz="2800"/>
            </a:lvl2pPr>
            <a:lvl3pPr marL="930311" indent="0">
              <a:buNone/>
              <a:defRPr sz="2400"/>
            </a:lvl3pPr>
            <a:lvl4pPr marL="1395466" indent="0">
              <a:buNone/>
              <a:defRPr sz="2000"/>
            </a:lvl4pPr>
            <a:lvl5pPr marL="1860621" indent="0">
              <a:buNone/>
              <a:defRPr sz="2000"/>
            </a:lvl5pPr>
            <a:lvl6pPr marL="2325776" indent="0">
              <a:buNone/>
              <a:defRPr sz="2000"/>
            </a:lvl6pPr>
            <a:lvl7pPr marL="2790932" indent="0">
              <a:buNone/>
              <a:defRPr sz="2000"/>
            </a:lvl7pPr>
            <a:lvl8pPr marL="3256087" indent="0">
              <a:buNone/>
              <a:defRPr sz="2000"/>
            </a:lvl8pPr>
            <a:lvl9pPr marL="372124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1564" y="5367961"/>
            <a:ext cx="5487380" cy="803921"/>
          </a:xfrm>
        </p:spPr>
        <p:txBody>
          <a:bodyPr/>
          <a:lstStyle>
            <a:lvl1pPr marL="0" indent="0">
              <a:buNone/>
              <a:defRPr sz="1400"/>
            </a:lvl1pPr>
            <a:lvl2pPr marL="465155" indent="0">
              <a:buNone/>
              <a:defRPr sz="1200"/>
            </a:lvl2pPr>
            <a:lvl3pPr marL="930311" indent="0">
              <a:buNone/>
              <a:defRPr sz="1000"/>
            </a:lvl3pPr>
            <a:lvl4pPr marL="1395466" indent="0">
              <a:buNone/>
              <a:defRPr sz="900"/>
            </a:lvl4pPr>
            <a:lvl5pPr marL="1860621" indent="0">
              <a:buNone/>
              <a:defRPr sz="900"/>
            </a:lvl5pPr>
            <a:lvl6pPr marL="2325776" indent="0">
              <a:buNone/>
              <a:defRPr sz="900"/>
            </a:lvl6pPr>
            <a:lvl7pPr marL="2790932" indent="0">
              <a:buNone/>
              <a:defRPr sz="900"/>
            </a:lvl7pPr>
            <a:lvl8pPr marL="3256087" indent="0">
              <a:buNone/>
              <a:defRPr sz="900"/>
            </a:lvl8pPr>
            <a:lvl9pPr marL="3721242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58528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35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6263" y="764123"/>
            <a:ext cx="1941814" cy="4490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923" y="764123"/>
            <a:ext cx="5673559" cy="4490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78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923" y="764123"/>
            <a:ext cx="7772155" cy="61129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923" y="1222596"/>
            <a:ext cx="3806870" cy="403233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9575" y="1222596"/>
            <a:ext cx="3808503" cy="4032339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2475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923" y="1268760"/>
            <a:ext cx="7772155" cy="576064"/>
          </a:xfrm>
        </p:spPr>
        <p:txBody>
          <a:bodyPr/>
          <a:lstStyle>
            <a:lvl1pPr marL="360000">
              <a:defRPr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923" y="2060848"/>
            <a:ext cx="7772155" cy="3194087"/>
          </a:xfrm>
        </p:spPr>
        <p:txBody>
          <a:bodyPr/>
          <a:lstStyle>
            <a:lvl1pPr marL="360000">
              <a:defRPr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72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4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923" y="1124744"/>
            <a:ext cx="7772155" cy="792088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540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1852" y="4406440"/>
            <a:ext cx="7772155" cy="136268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1852" y="2906850"/>
            <a:ext cx="7772155" cy="1499591"/>
          </a:xfrm>
        </p:spPr>
        <p:txBody>
          <a:bodyPr anchor="b"/>
          <a:lstStyle>
            <a:lvl1pPr marL="0" indent="0">
              <a:buNone/>
              <a:defRPr sz="2000"/>
            </a:lvl1pPr>
            <a:lvl2pPr marL="465155" indent="0">
              <a:buNone/>
              <a:defRPr sz="1800"/>
            </a:lvl2pPr>
            <a:lvl3pPr marL="930311" indent="0">
              <a:buNone/>
              <a:defRPr sz="1600"/>
            </a:lvl3pPr>
            <a:lvl4pPr marL="1395466" indent="0">
              <a:buNone/>
              <a:defRPr sz="1400"/>
            </a:lvl4pPr>
            <a:lvl5pPr marL="1860621" indent="0">
              <a:buNone/>
              <a:defRPr sz="1400"/>
            </a:lvl5pPr>
            <a:lvl6pPr marL="2325776" indent="0">
              <a:buNone/>
              <a:defRPr sz="1400"/>
            </a:lvl6pPr>
            <a:lvl7pPr marL="2790932" indent="0">
              <a:buNone/>
              <a:defRPr sz="1400"/>
            </a:lvl7pPr>
            <a:lvl8pPr marL="3256087" indent="0">
              <a:buNone/>
              <a:defRPr sz="1400"/>
            </a:lvl8pPr>
            <a:lvl9pPr marL="3721242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0173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923" y="1222596"/>
            <a:ext cx="3806870" cy="4032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9575" y="1222596"/>
            <a:ext cx="3808503" cy="4032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9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82" y="275404"/>
            <a:ext cx="82294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82" y="1534613"/>
            <a:ext cx="4040410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5155" indent="0">
              <a:buNone/>
              <a:defRPr sz="2000" b="1"/>
            </a:lvl2pPr>
            <a:lvl3pPr marL="930311" indent="0">
              <a:buNone/>
              <a:defRPr sz="1800" b="1"/>
            </a:lvl3pPr>
            <a:lvl4pPr marL="1395466" indent="0">
              <a:buNone/>
              <a:defRPr sz="1600" b="1"/>
            </a:lvl4pPr>
            <a:lvl5pPr marL="1860621" indent="0">
              <a:buNone/>
              <a:defRPr sz="1600" b="1"/>
            </a:lvl5pPr>
            <a:lvl6pPr marL="2325776" indent="0">
              <a:buNone/>
              <a:defRPr sz="1600" b="1"/>
            </a:lvl6pPr>
            <a:lvl7pPr marL="2790932" indent="0">
              <a:buNone/>
              <a:defRPr sz="1600" b="1"/>
            </a:lvl7pPr>
            <a:lvl8pPr marL="3256087" indent="0">
              <a:buNone/>
              <a:defRPr sz="1600" b="1"/>
            </a:lvl8pPr>
            <a:lvl9pPr marL="3721242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82" y="2174566"/>
            <a:ext cx="4040410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75" y="1534613"/>
            <a:ext cx="4042044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5155" indent="0">
              <a:buNone/>
              <a:defRPr sz="2000" b="1"/>
            </a:lvl2pPr>
            <a:lvl3pPr marL="930311" indent="0">
              <a:buNone/>
              <a:defRPr sz="1800" b="1"/>
            </a:lvl3pPr>
            <a:lvl4pPr marL="1395466" indent="0">
              <a:buNone/>
              <a:defRPr sz="1600" b="1"/>
            </a:lvl4pPr>
            <a:lvl5pPr marL="1860621" indent="0">
              <a:buNone/>
              <a:defRPr sz="1600" b="1"/>
            </a:lvl5pPr>
            <a:lvl6pPr marL="2325776" indent="0">
              <a:buNone/>
              <a:defRPr sz="1600" b="1"/>
            </a:lvl6pPr>
            <a:lvl7pPr marL="2790932" indent="0">
              <a:buNone/>
              <a:defRPr sz="1600" b="1"/>
            </a:lvl7pPr>
            <a:lvl8pPr marL="3256087" indent="0">
              <a:buNone/>
              <a:defRPr sz="1600" b="1"/>
            </a:lvl8pPr>
            <a:lvl9pPr marL="3721242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75" y="2174566"/>
            <a:ext cx="4042044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5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56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923" y="1222596"/>
            <a:ext cx="7772155" cy="403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2" tIns="0" rIns="92062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1375421"/>
            <a:ext cx="636928" cy="620850"/>
          </a:xfrm>
          <a:prstGeom prst="rect">
            <a:avLst/>
          </a:prstGeom>
          <a:solidFill>
            <a:srgbClr val="B2BA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" y="2063131"/>
            <a:ext cx="636928" cy="620850"/>
          </a:xfrm>
          <a:prstGeom prst="rect">
            <a:avLst/>
          </a:prstGeom>
          <a:solidFill>
            <a:srgbClr val="95A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1" y="2750842"/>
            <a:ext cx="636928" cy="620850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 CE" charset="-18"/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923" y="764123"/>
            <a:ext cx="7772155" cy="61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2" tIns="0" rIns="92062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Click to edit Master title style</a:t>
            </a: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5957727" y="73228"/>
            <a:ext cx="2508516" cy="3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77" tIns="46839" rIns="93677" bIns="4683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3" name="Picture 10" descr="PARP_logo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49" y="152825"/>
            <a:ext cx="1324484" cy="45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14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timing>
    <p:tnLst>
      <p:par>
        <p:cTn id="1" dur="indefinite" restart="never" nodeType="tmRoot"/>
      </p:par>
    </p:tnLst>
  </p:timing>
  <p:txStyles>
    <p:titleStyle>
      <a:lvl1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  <a:ea typeface="+mj-ea"/>
          <a:cs typeface="+mj-cs"/>
        </a:defRPr>
      </a:lvl1pPr>
      <a:lvl2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</a:defRPr>
      </a:lvl2pPr>
      <a:lvl3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</a:defRPr>
      </a:lvl3pPr>
      <a:lvl4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</a:defRPr>
      </a:lvl4pPr>
      <a:lvl5pPr algn="l" defTabSz="92062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Cambria" pitchFamily="18" charset="0"/>
        </a:defRPr>
      </a:lvl5pPr>
      <a:lvl6pPr marL="465155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6pPr>
      <a:lvl7pPr marL="930311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7pPr>
      <a:lvl8pPr marL="1395466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8pPr>
      <a:lvl9pPr marL="1860621" algn="l" defTabSz="920620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</a:defRPr>
      </a:lvl9pPr>
    </p:titleStyle>
    <p:bodyStyle>
      <a:lvl1pPr marL="348866" indent="-348866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68936" indent="-287492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93714" indent="-230963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718490" indent="-230963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43268" indent="-230963" algn="l" defTabSz="92062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608423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73579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538734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4003889" indent="-230963" algn="l" defTabSz="920620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155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0311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5466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0621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5776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0932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6087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1242" algn="l" defTabSz="9303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kl.parp.gov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013700" cy="1656184"/>
          </a:xfrm>
        </p:spPr>
        <p:txBody>
          <a:bodyPr/>
          <a:lstStyle/>
          <a:p>
            <a:pPr algn="ctr"/>
            <a: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  <a:t>System </a:t>
            </a:r>
            <a:r>
              <a:rPr lang="pl-PL" sz="4000" dirty="0">
                <a:solidFill>
                  <a:schemeClr val="accent2">
                    <a:lumMod val="75000"/>
                  </a:schemeClr>
                </a:solidFill>
              </a:rPr>
              <a:t>Rad ds. </a:t>
            </a:r>
            <a: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  <a:t>Kompetencji</a:t>
            </a:r>
            <a:br>
              <a:rPr lang="pl-PL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4000" u="sng" dirty="0" smtClean="0">
                <a:solidFill>
                  <a:schemeClr val="accent2">
                    <a:lumMod val="75000"/>
                  </a:schemeClr>
                </a:solidFill>
              </a:rPr>
              <a:t>rady sektorowe</a:t>
            </a:r>
            <a:endParaRPr lang="pl-PL" altLang="pl-PL" sz="4000" b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891" name="Symbol zastępczy zawartości 2"/>
          <p:cNvSpPr>
            <a:spLocks noGrp="1"/>
          </p:cNvSpPr>
          <p:nvPr>
            <p:ph idx="1"/>
          </p:nvPr>
        </p:nvSpPr>
        <p:spPr>
          <a:xfrm>
            <a:off x="755576" y="3284984"/>
            <a:ext cx="7992888" cy="2520280"/>
          </a:xfrm>
        </p:spPr>
        <p:txBody>
          <a:bodyPr anchor="ctr"/>
          <a:lstStyle/>
          <a:p>
            <a:pPr marL="0" indent="0" algn="ctr">
              <a:defRPr/>
            </a:pPr>
            <a:r>
              <a:rPr lang="pl-PL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Warszawa</a:t>
            </a:r>
            <a:r>
              <a:rPr lang="pl-PL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</a:t>
            </a:r>
            <a:r>
              <a:rPr lang="pl-PL" dirty="0" smtClean="0">
                <a:solidFill>
                  <a:srgbClr val="002060"/>
                </a:solidFill>
                <a:latin typeface="Cambria" panose="02040503050406030204" pitchFamily="18" charset="0"/>
              </a:rPr>
              <a:t>1 grudnia 2015 </a:t>
            </a:r>
            <a:r>
              <a:rPr lang="pl-PL" dirty="0">
                <a:solidFill>
                  <a:srgbClr val="002060"/>
                </a:solidFill>
                <a:latin typeface="Cambria" panose="02040503050406030204" pitchFamily="18" charset="0"/>
              </a:rPr>
              <a:t>roku</a:t>
            </a:r>
            <a:endParaRPr lang="pl-PL" altLang="pl-PL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690277" y="1516223"/>
            <a:ext cx="7842163" cy="4805109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0" indent="0"/>
            <a:r>
              <a:rPr lang="pl-PL" u="sng" dirty="0">
                <a:latin typeface="Cambria" pitchFamily="18" charset="0"/>
              </a:rPr>
              <a:t>P</a:t>
            </a:r>
            <a:r>
              <a:rPr lang="pl-PL" u="sng" dirty="0" smtClean="0">
                <a:latin typeface="Cambria" pitchFamily="18" charset="0"/>
              </a:rPr>
              <a:t>rzedstawiciele</a:t>
            </a:r>
            <a:r>
              <a:rPr lang="pl-PL" u="sng" dirty="0">
                <a:latin typeface="Cambria" pitchFamily="18" charset="0"/>
              </a:rPr>
              <a:t>: </a:t>
            </a:r>
          </a:p>
          <a:p>
            <a:pPr marL="465430" lvl="1" indent="-232715" algn="just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i</a:t>
            </a:r>
            <a:r>
              <a:rPr lang="pl-PL" dirty="0" smtClean="0">
                <a:latin typeface="Cambria" pitchFamily="18" charset="0"/>
              </a:rPr>
              <a:t>nstytucji kształcenia formalnego/</a:t>
            </a:r>
            <a:r>
              <a:rPr lang="pl-PL" dirty="0" err="1" smtClean="0">
                <a:latin typeface="Cambria" pitchFamily="18" charset="0"/>
              </a:rPr>
              <a:t>pozaformalnego</a:t>
            </a:r>
            <a:r>
              <a:rPr lang="pl-PL" dirty="0" smtClean="0">
                <a:latin typeface="Cambria" pitchFamily="18" charset="0"/>
              </a:rPr>
              <a:t>;</a:t>
            </a:r>
          </a:p>
          <a:p>
            <a:pPr marL="465430" lvl="1" indent="-232715" algn="just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p</a:t>
            </a:r>
            <a:r>
              <a:rPr lang="pl-PL" dirty="0" smtClean="0">
                <a:latin typeface="Cambria" pitchFamily="18" charset="0"/>
              </a:rPr>
              <a:t>rzedstawiciele partnerów społecznych/organizacji branżowych/związków zawodowych działających na rzecz sektora;</a:t>
            </a:r>
          </a:p>
          <a:p>
            <a:pPr marL="465430" lvl="1" indent="-232715" algn="just">
              <a:buFont typeface="Arial" pitchFamily="34" charset="0"/>
              <a:buChar char="•"/>
            </a:pPr>
            <a:r>
              <a:rPr lang="pl-PL" dirty="0" smtClean="0">
                <a:latin typeface="Cambria" pitchFamily="18" charset="0"/>
              </a:rPr>
              <a:t>przedstawiciele  instytucji pełniących funkcję nadzoru </a:t>
            </a:r>
            <a:r>
              <a:rPr lang="pl-PL" dirty="0" smtClean="0">
                <a:latin typeface="Cambria" pitchFamily="18" charset="0"/>
              </a:rPr>
              <a:t>lub regulacyjną;</a:t>
            </a:r>
          </a:p>
          <a:p>
            <a:pPr marL="465430" lvl="1" indent="-232715" algn="just">
              <a:buFont typeface="Arial" pitchFamily="34" charset="0"/>
              <a:buChar char="•"/>
            </a:pPr>
            <a:r>
              <a:rPr lang="pl-PL" dirty="0" smtClean="0">
                <a:latin typeface="Cambria" pitchFamily="18" charset="0"/>
              </a:rPr>
              <a:t>Przedstawiciele Rady Rynku Pracy lub Wojewódzkiej Rady Rynku Pracy; </a:t>
            </a:r>
            <a:endParaRPr lang="pl-PL" dirty="0" smtClean="0">
              <a:latin typeface="Cambria" pitchFamily="18" charset="0"/>
            </a:endParaRPr>
          </a:p>
          <a:p>
            <a:pPr marL="465430" lvl="1" indent="-232715" algn="just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p</a:t>
            </a:r>
            <a:r>
              <a:rPr lang="pl-PL" dirty="0" smtClean="0">
                <a:latin typeface="Cambria" pitchFamily="18" charset="0"/>
              </a:rPr>
              <a:t>rzedstawiciele przedsiębiorstw sektora. </a:t>
            </a:r>
          </a:p>
          <a:p>
            <a:pPr marL="465430" lvl="1" indent="-232715">
              <a:buFont typeface="Arial" pitchFamily="34" charset="0"/>
              <a:buChar char="•"/>
            </a:pPr>
            <a:endParaRPr lang="en-US" dirty="0">
              <a:latin typeface="Cambria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605377" y="836712"/>
            <a:ext cx="8316696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Skład Sektorowych Rad ds. </a:t>
            </a:r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ompetencji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51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690277" y="1412776"/>
            <a:ext cx="7982237" cy="4764187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290894" indent="-290894" algn="just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rekomendowanie rozwiązań lub zmian legislacyjnych w  obszarze edukacji i jej dostosowania do przedsiębiorców w danym sektorze,</a:t>
            </a:r>
          </a:p>
          <a:p>
            <a:pPr marL="290894" indent="-290894" algn="just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współpraca przedsiębiorców z edukacją,</a:t>
            </a:r>
          </a:p>
          <a:p>
            <a:pPr marL="290894" indent="-290894" algn="just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inicjowanie, zarządzanie, aktualizacja Sektorowych Ram Kwalifikacji,</a:t>
            </a:r>
          </a:p>
          <a:p>
            <a:pPr marL="290894" indent="-290894" algn="just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inicjowanie tworzenia kwalifikacji w sektorach,</a:t>
            </a:r>
            <a:endParaRPr lang="en-US" dirty="0">
              <a:latin typeface="Cambria" pitchFamily="18" charset="0"/>
            </a:endParaRPr>
          </a:p>
          <a:p>
            <a:pPr marL="290894" indent="-290894" algn="just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określanie obszarów badawczych odnoszących się do </a:t>
            </a:r>
            <a:r>
              <a:rPr lang="pl-PL" dirty="0" smtClean="0">
                <a:latin typeface="Cambria" pitchFamily="18" charset="0"/>
              </a:rPr>
              <a:t>kompetencji    </a:t>
            </a:r>
            <a:r>
              <a:rPr lang="pl-PL" dirty="0">
                <a:latin typeface="Cambria" pitchFamily="18" charset="0"/>
              </a:rPr>
              <a:t>w danym sektorze (sektorowy BKL), udział w tworzeniu </a:t>
            </a:r>
            <a:r>
              <a:rPr lang="pl-PL" dirty="0" smtClean="0">
                <a:latin typeface="Cambria" pitchFamily="18" charset="0"/>
              </a:rPr>
              <a:t>                            i </a:t>
            </a:r>
            <a:r>
              <a:rPr lang="pl-PL" dirty="0">
                <a:latin typeface="Cambria" pitchFamily="18" charset="0"/>
              </a:rPr>
              <a:t>upowszechnianiu </a:t>
            </a:r>
            <a:r>
              <a:rPr lang="pl-PL" dirty="0" smtClean="0">
                <a:latin typeface="Cambria" pitchFamily="18" charset="0"/>
              </a:rPr>
              <a:t>wyników,</a:t>
            </a:r>
          </a:p>
          <a:p>
            <a:pPr marL="290894" indent="-290894" algn="just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p</a:t>
            </a:r>
            <a:r>
              <a:rPr lang="pl-PL" dirty="0" smtClean="0">
                <a:latin typeface="Cambria" pitchFamily="18" charset="0"/>
              </a:rPr>
              <a:t>rzekazywanie informacji nt. zapotrzebowania na kompetencje         w sektorze, 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586302" y="748118"/>
            <a:ext cx="8316696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Zadania </a:t>
            </a:r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Sektorowych </a:t>
            </a:r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Rad ds. </a:t>
            </a:r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ompetencji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827584" y="1628801"/>
            <a:ext cx="7848872" cy="4831484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457098" indent="-457098" algn="just">
              <a:spcBef>
                <a:spcPts val="600"/>
              </a:spcBef>
              <a:buFont typeface="+mj-lt"/>
              <a:buAutoNum type="arabicPeriod"/>
            </a:pPr>
            <a:r>
              <a:rPr lang="pl-PL" dirty="0">
                <a:latin typeface="Cambria" pitchFamily="18" charset="0"/>
              </a:rPr>
              <a:t>Konsultacje </a:t>
            </a:r>
            <a:r>
              <a:rPr lang="pl-PL" dirty="0" smtClean="0">
                <a:latin typeface="Cambria" pitchFamily="18" charset="0"/>
              </a:rPr>
              <a:t>kryteriów konkursowych : kwiecień - listopad 2015</a:t>
            </a:r>
          </a:p>
          <a:p>
            <a:pPr marL="457098" indent="-457098" algn="just">
              <a:spcBef>
                <a:spcPts val="600"/>
              </a:spcBef>
              <a:buFont typeface="+mj-lt"/>
              <a:buAutoNum type="arabicPeriod"/>
            </a:pPr>
            <a:r>
              <a:rPr lang="pl-PL" b="1" dirty="0">
                <a:latin typeface="Cambria" pitchFamily="18" charset="0"/>
              </a:rPr>
              <a:t>Akceptacja kryteriów przez KM: 24 </a:t>
            </a:r>
            <a:r>
              <a:rPr lang="pl-PL" b="1" dirty="0" smtClean="0">
                <a:latin typeface="Cambria" pitchFamily="18" charset="0"/>
              </a:rPr>
              <a:t>listopada 2015</a:t>
            </a:r>
            <a:endParaRPr lang="pl-PL" dirty="0" smtClean="0">
              <a:latin typeface="Cambria" pitchFamily="18" charset="0"/>
            </a:endParaRPr>
          </a:p>
          <a:p>
            <a:pPr marL="457098" indent="-457098" algn="just">
              <a:spcBef>
                <a:spcPts val="600"/>
              </a:spcBef>
              <a:buFont typeface="+mj-lt"/>
              <a:buAutoNum type="arabicPeriod"/>
            </a:pPr>
            <a:r>
              <a:rPr lang="pl-PL" dirty="0" smtClean="0">
                <a:latin typeface="Cambria" pitchFamily="18" charset="0"/>
              </a:rPr>
              <a:t>Konsultacje </a:t>
            </a:r>
            <a:r>
              <a:rPr lang="pl-PL" dirty="0">
                <a:latin typeface="Cambria" pitchFamily="18" charset="0"/>
              </a:rPr>
              <a:t>studium wykonalności i </a:t>
            </a:r>
            <a:r>
              <a:rPr lang="pl-PL" dirty="0" smtClean="0">
                <a:latin typeface="Cambria" pitchFamily="18" charset="0"/>
              </a:rPr>
              <a:t> Regulaminu konkursu: grudzień </a:t>
            </a:r>
            <a:r>
              <a:rPr lang="pl-PL" dirty="0" smtClean="0">
                <a:latin typeface="Cambria" pitchFamily="18" charset="0"/>
              </a:rPr>
              <a:t>2015 </a:t>
            </a:r>
            <a:r>
              <a:rPr lang="pl-PL" dirty="0" smtClean="0">
                <a:latin typeface="Cambria" pitchFamily="18" charset="0"/>
              </a:rPr>
              <a:t>– luty 2016</a:t>
            </a:r>
            <a:endParaRPr lang="pl-PL" dirty="0">
              <a:latin typeface="Cambria" pitchFamily="18" charset="0"/>
            </a:endParaRPr>
          </a:p>
          <a:p>
            <a:pPr marL="457098" indent="-457098" algn="just">
              <a:spcBef>
                <a:spcPts val="600"/>
              </a:spcBef>
              <a:buFont typeface="+mj-lt"/>
              <a:buAutoNum type="arabicPeriod"/>
            </a:pPr>
            <a:r>
              <a:rPr lang="pl-PL" dirty="0" smtClean="0">
                <a:latin typeface="Cambria" pitchFamily="18" charset="0"/>
              </a:rPr>
              <a:t>Ogłoszenie </a:t>
            </a:r>
            <a:r>
              <a:rPr lang="pl-PL" dirty="0">
                <a:latin typeface="Cambria" pitchFamily="18" charset="0"/>
              </a:rPr>
              <a:t>konkursu </a:t>
            </a:r>
            <a:r>
              <a:rPr lang="pl-PL" dirty="0" smtClean="0">
                <a:latin typeface="Cambria" pitchFamily="18" charset="0"/>
              </a:rPr>
              <a:t>: </a:t>
            </a:r>
            <a:r>
              <a:rPr lang="pl-PL" b="1" dirty="0" smtClean="0">
                <a:latin typeface="Cambria" pitchFamily="18" charset="0"/>
              </a:rPr>
              <a:t>luty 2016</a:t>
            </a:r>
            <a:endParaRPr lang="pl-PL" b="1" dirty="0">
              <a:latin typeface="Cambria" pitchFamily="18" charset="0"/>
            </a:endParaRPr>
          </a:p>
          <a:p>
            <a:pPr marL="457098" indent="-457098" algn="just">
              <a:spcBef>
                <a:spcPts val="600"/>
              </a:spcBef>
              <a:buFont typeface="+mj-lt"/>
              <a:buAutoNum type="arabicPeriod"/>
            </a:pPr>
            <a:r>
              <a:rPr lang="pl-PL" dirty="0">
                <a:latin typeface="Cambria" pitchFamily="18" charset="0"/>
              </a:rPr>
              <a:t>Wybór </a:t>
            </a:r>
            <a:r>
              <a:rPr lang="pl-PL" dirty="0" smtClean="0">
                <a:latin typeface="Cambria" pitchFamily="18" charset="0"/>
              </a:rPr>
              <a:t>max.  5 Rad – alokacja 7,8 mln </a:t>
            </a:r>
            <a:r>
              <a:rPr lang="pl-PL" dirty="0" err="1" smtClean="0">
                <a:latin typeface="Cambria" pitchFamily="18" charset="0"/>
              </a:rPr>
              <a:t>pln</a:t>
            </a:r>
            <a:endParaRPr lang="pl-PL" dirty="0" smtClean="0">
              <a:latin typeface="Cambria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863568" y="955663"/>
            <a:ext cx="7682082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Konkurs na wybór Sektorowych Rad</a:t>
            </a:r>
          </a:p>
        </p:txBody>
      </p:sp>
    </p:spTree>
    <p:extLst>
      <p:ext uri="{BB962C8B-B14F-4D97-AF65-F5344CB8AC3E}">
        <p14:creationId xmlns:p14="http://schemas.microsoft.com/office/powerpoint/2010/main" val="9525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827584" y="1340768"/>
            <a:ext cx="8136904" cy="5119517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0" indent="0">
              <a:spcBef>
                <a:spcPts val="600"/>
              </a:spcBef>
            </a:pPr>
            <a:endParaRPr lang="pl-PL" sz="2500" dirty="0" smtClean="0">
              <a:latin typeface="Cambria" panose="02040503050406030204" pitchFamily="18" charset="0"/>
            </a:endParaRPr>
          </a:p>
          <a:p>
            <a:pPr marL="457098" indent="-45709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3000" b="1" dirty="0" smtClean="0">
                <a:latin typeface="Cambria" panose="02040503050406030204" pitchFamily="18" charset="0"/>
              </a:rPr>
              <a:t>Kryteria dostępu </a:t>
            </a:r>
          </a:p>
          <a:p>
            <a:pPr marL="457098" indent="-45709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3000" b="1" dirty="0" smtClean="0">
                <a:latin typeface="Cambria" panose="02040503050406030204" pitchFamily="18" charset="0"/>
              </a:rPr>
              <a:t>Kryteria strategiczne </a:t>
            </a:r>
            <a:r>
              <a:rPr lang="pl-PL" sz="3000" dirty="0" smtClean="0">
                <a:latin typeface="Cambria" panose="02040503050406030204" pitchFamily="18" charset="0"/>
              </a:rPr>
              <a:t>(</a:t>
            </a:r>
            <a:r>
              <a:rPr lang="pl-PL" sz="3000" i="1" dirty="0" smtClean="0">
                <a:latin typeface="Cambria" panose="02040503050406030204" pitchFamily="18" charset="0"/>
              </a:rPr>
              <a:t>ocena strategiczna</a:t>
            </a:r>
            <a:r>
              <a:rPr lang="pl-PL" sz="3000" dirty="0" smtClean="0">
                <a:latin typeface="Cambria" panose="02040503050406030204" pitchFamily="18" charset="0"/>
              </a:rPr>
              <a:t>)</a:t>
            </a:r>
            <a:endParaRPr lang="pl-PL" sz="3000" b="1" dirty="0" smtClean="0">
              <a:latin typeface="Cambria" panose="020405030504060302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831545" y="716968"/>
            <a:ext cx="7682082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Kryteria wyboru </a:t>
            </a:r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Sektorowych Rad</a:t>
            </a:r>
          </a:p>
        </p:txBody>
      </p:sp>
    </p:spTree>
    <p:extLst>
      <p:ext uri="{BB962C8B-B14F-4D97-AF65-F5344CB8AC3E}">
        <p14:creationId xmlns:p14="http://schemas.microsoft.com/office/powerpoint/2010/main" val="2343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827584" y="1340768"/>
            <a:ext cx="8136904" cy="5119517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457098" indent="-457098" algn="just">
              <a:spcBef>
                <a:spcPts val="600"/>
              </a:spcBef>
              <a:buFont typeface="+mj-lt"/>
              <a:buAutoNum type="arabicPeriod"/>
            </a:pPr>
            <a:r>
              <a:rPr lang="pl-PL" dirty="0">
                <a:latin typeface="Cambria" pitchFamily="18" charset="0"/>
              </a:rPr>
              <a:t>Termin realizacji projektu jest nie krótszy niż 31 grudnia 2020 r. </a:t>
            </a:r>
            <a:r>
              <a:rPr lang="pl-PL" dirty="0" smtClean="0">
                <a:latin typeface="Cambria" pitchFamily="18" charset="0"/>
              </a:rPr>
              <a:t>       i </a:t>
            </a:r>
            <a:r>
              <a:rPr lang="pl-PL" dirty="0">
                <a:latin typeface="Cambria" pitchFamily="18" charset="0"/>
              </a:rPr>
              <a:t>nie dłuższy niż 30 czerwca 2023 r. </a:t>
            </a:r>
            <a:endParaRPr lang="pl-PL" dirty="0" smtClean="0">
              <a:latin typeface="Cambria" pitchFamily="18" charset="0"/>
            </a:endParaRPr>
          </a:p>
          <a:p>
            <a:pPr marL="457098" indent="-457098" algn="just">
              <a:spcBef>
                <a:spcPts val="600"/>
              </a:spcBef>
              <a:buFont typeface="+mj-lt"/>
              <a:buAutoNum type="arabicPeriod"/>
            </a:pPr>
            <a:r>
              <a:rPr lang="pl-PL" dirty="0">
                <a:latin typeface="Cambria" pitchFamily="18" charset="0"/>
              </a:rPr>
              <a:t>Data rozpoczęcia realizacji projektu nie jest późniejsza niż 9 miesięcy od ostatecznego terminu składania wniosków dla konkursu</a:t>
            </a:r>
            <a:r>
              <a:rPr lang="pl-PL" dirty="0" smtClean="0">
                <a:latin typeface="Cambria" pitchFamily="18" charset="0"/>
              </a:rPr>
              <a:t>.</a:t>
            </a:r>
          </a:p>
          <a:p>
            <a:pPr marL="457098" indent="-457098" algn="just">
              <a:spcBef>
                <a:spcPts val="600"/>
              </a:spcBef>
              <a:buFont typeface="+mj-lt"/>
              <a:buAutoNum type="arabicPeriod"/>
            </a:pPr>
            <a:r>
              <a:rPr lang="pl-PL" dirty="0">
                <a:latin typeface="Cambria" pitchFamily="18" charset="0"/>
              </a:rPr>
              <a:t>Projekt dotyczy tylko jednego sektora wymienionego w Regulaminie konkursu</a:t>
            </a:r>
            <a:r>
              <a:rPr lang="pl-PL" dirty="0" smtClean="0">
                <a:latin typeface="Cambria" pitchFamily="18" charset="0"/>
              </a:rPr>
              <a:t>.</a:t>
            </a:r>
          </a:p>
          <a:p>
            <a:pPr marL="457098" indent="-457098" algn="just">
              <a:spcBef>
                <a:spcPts val="600"/>
              </a:spcBef>
              <a:buFont typeface="+mj-lt"/>
              <a:buAutoNum type="arabicPeriod"/>
            </a:pPr>
            <a:r>
              <a:rPr lang="pl-PL" dirty="0">
                <a:latin typeface="Cambria" pitchFamily="18" charset="0"/>
              </a:rPr>
              <a:t>Wnioskowana kwota dofinansowania projektu nie przekracza wartości alokacji przeznaczonej na dofinansowanie projektu wskazanej w Regulaminie konkursu.</a:t>
            </a:r>
          </a:p>
          <a:p>
            <a:pPr marL="457098" indent="-457098">
              <a:spcBef>
                <a:spcPts val="600"/>
              </a:spcBef>
              <a:buFont typeface="+mj-lt"/>
              <a:buAutoNum type="arabicPeriod"/>
            </a:pPr>
            <a:endParaRPr lang="pl-PL" dirty="0">
              <a:latin typeface="Cambria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831545" y="716968"/>
            <a:ext cx="7682082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Kryteria </a:t>
            </a:r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dostępu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8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827584" y="1340768"/>
            <a:ext cx="8136904" cy="5119517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457200" indent="-457200" algn="just">
              <a:spcBef>
                <a:spcPts val="600"/>
              </a:spcBef>
              <a:buAutoNum type="arabicPeriod" startAt="5"/>
            </a:pPr>
            <a:r>
              <a:rPr lang="pl-PL" sz="1800" dirty="0" smtClean="0">
                <a:latin typeface="Cambria" pitchFamily="18" charset="0"/>
              </a:rPr>
              <a:t>Podmiot </a:t>
            </a:r>
            <a:r>
              <a:rPr lang="pl-PL" sz="1800" dirty="0">
                <a:latin typeface="Cambria" pitchFamily="18" charset="0"/>
              </a:rPr>
              <a:t>występuje jako Wnioskodawca bądź partner </a:t>
            </a:r>
            <a:r>
              <a:rPr lang="pl-PL" sz="1800" dirty="0" smtClean="0">
                <a:latin typeface="Cambria" pitchFamily="18" charset="0"/>
              </a:rPr>
              <a:t>tylko w </a:t>
            </a:r>
            <a:r>
              <a:rPr lang="pl-PL" sz="1800" dirty="0">
                <a:latin typeface="Cambria" pitchFamily="18" charset="0"/>
              </a:rPr>
              <a:t>jednym wniosku o dofinansowanie projektu złożonym w ramach konkursu. </a:t>
            </a:r>
            <a:endParaRPr lang="pl-PL" sz="1800" dirty="0" smtClean="0">
              <a:latin typeface="Cambria" pitchFamily="18" charset="0"/>
            </a:endParaRPr>
          </a:p>
          <a:p>
            <a:pPr marL="457200" indent="-457200" algn="just">
              <a:spcBef>
                <a:spcPts val="600"/>
              </a:spcBef>
              <a:buAutoNum type="arabicPeriod" startAt="5"/>
            </a:pPr>
            <a:r>
              <a:rPr lang="pl-PL" sz="1800" dirty="0">
                <a:latin typeface="Cambria" pitchFamily="18" charset="0"/>
              </a:rPr>
              <a:t>Liczba podmiotów składających projekt partnerski jest </a:t>
            </a:r>
            <a:r>
              <a:rPr lang="pl-PL" sz="1800" dirty="0" smtClean="0">
                <a:latin typeface="Cambria" pitchFamily="18" charset="0"/>
              </a:rPr>
              <a:t>zgodna                          z </a:t>
            </a:r>
            <a:r>
              <a:rPr lang="pl-PL" sz="1800" dirty="0">
                <a:latin typeface="Cambria" pitchFamily="18" charset="0"/>
              </a:rPr>
              <a:t>wymaganiami konkursu, tj. nie przekracza 5 podmiotów (Wnioskodawca/Lider + 4 partnerów – o ile dotyczy). </a:t>
            </a:r>
            <a:endParaRPr lang="pl-PL" sz="1800" dirty="0" smtClean="0">
              <a:latin typeface="Cambria" pitchFamily="18" charset="0"/>
            </a:endParaRPr>
          </a:p>
          <a:p>
            <a:pPr marL="457200" indent="-457200" algn="just">
              <a:spcBef>
                <a:spcPts val="600"/>
              </a:spcBef>
              <a:buAutoNum type="arabicPeriod" startAt="5"/>
            </a:pPr>
            <a:r>
              <a:rPr lang="pl-PL" sz="1800" dirty="0">
                <a:latin typeface="Cambria" pitchFamily="18" charset="0"/>
              </a:rPr>
              <a:t>Większość z podmiotów składających wniosek o dofinansowanie projektu posiada co najmniej 5 letnie doświadczenie, przed terminem złożenia wniosku, w prowadzeniu  działań wspierających sektor, na rzecz którego składany jest Projekt. </a:t>
            </a:r>
            <a:endParaRPr lang="pl-PL" sz="1800" dirty="0" smtClean="0">
              <a:latin typeface="Cambria" pitchFamily="18" charset="0"/>
            </a:endParaRPr>
          </a:p>
          <a:p>
            <a:pPr marL="457200" indent="-457200" algn="just">
              <a:spcBef>
                <a:spcPts val="600"/>
              </a:spcBef>
              <a:buFontTx/>
              <a:buAutoNum type="arabicPeriod" startAt="5"/>
            </a:pPr>
            <a:r>
              <a:rPr lang="pl-PL" sz="1800" dirty="0">
                <a:latin typeface="Cambria" pitchFamily="18" charset="0"/>
              </a:rPr>
              <a:t>Wnioskodawca i partnerzy (o ile dotyczy) łącznie zrzesza /ją co najmniej 30 przedstawicieli sektora (osoby fizyczne prowadzące działalność gospodarczą lub osoby prawne), na rzecz którego składany jest Projekt.</a:t>
            </a:r>
          </a:p>
          <a:p>
            <a:pPr marL="457200" indent="-457200" algn="just">
              <a:spcBef>
                <a:spcPts val="600"/>
              </a:spcBef>
              <a:buAutoNum type="arabicPeriod" startAt="5"/>
            </a:pPr>
            <a:endParaRPr lang="pl-PL" sz="1800" dirty="0" smtClean="0">
              <a:latin typeface="Cambria" pitchFamily="18" charset="0"/>
            </a:endParaRPr>
          </a:p>
          <a:p>
            <a:pPr marL="457200" indent="-457200" algn="just">
              <a:spcBef>
                <a:spcPts val="600"/>
              </a:spcBef>
              <a:buAutoNum type="arabicPeriod" startAt="5"/>
            </a:pPr>
            <a:endParaRPr lang="pl-PL" sz="1800" dirty="0">
              <a:latin typeface="Cambria" pitchFamily="18" charset="0"/>
            </a:endParaRPr>
          </a:p>
          <a:p>
            <a:pPr marL="457098" indent="-457098">
              <a:spcBef>
                <a:spcPts val="600"/>
              </a:spcBef>
              <a:buFont typeface="+mj-lt"/>
              <a:buAutoNum type="arabicPeriod"/>
            </a:pPr>
            <a:endParaRPr lang="pl-PL" dirty="0">
              <a:latin typeface="Cambria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831545" y="716968"/>
            <a:ext cx="7682082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Kryteria </a:t>
            </a:r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dostępu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696778" y="1184964"/>
            <a:ext cx="7848872" cy="5119517"/>
          </a:xfrm>
          <a:prstGeom prst="rect">
            <a:avLst/>
          </a:prstGeom>
        </p:spPr>
        <p:txBody>
          <a:bodyPr lIns="91419" tIns="45710" rIns="91419" bIns="45710"/>
          <a:lstStyle/>
          <a:p>
            <a:pPr lvl="0" algn="just"/>
            <a:r>
              <a:rPr lang="pl-PL" sz="1500" dirty="0" smtClean="0"/>
              <a:t>9.  </a:t>
            </a:r>
            <a:r>
              <a:rPr lang="pl-PL" sz="1500" dirty="0" smtClean="0">
                <a:latin typeface="Cambria" panose="02040503050406030204" pitchFamily="18" charset="0"/>
              </a:rPr>
              <a:t>Wnioskodawca </a:t>
            </a:r>
            <a:r>
              <a:rPr lang="pl-PL" sz="1500" dirty="0">
                <a:latin typeface="Cambria" panose="02040503050406030204" pitchFamily="18" charset="0"/>
              </a:rPr>
              <a:t>bądź partner (o ile dotyczy) posiada udokumentowane doświadczenie (co najmniej 1 z 4 poniżej wskazanych): </a:t>
            </a:r>
            <a:endParaRPr lang="pl-PL" sz="1500" dirty="0" smtClean="0">
              <a:latin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pl-PL" sz="1500" dirty="0" smtClean="0">
                <a:latin typeface="Cambria" panose="02040503050406030204" pitchFamily="18" charset="0"/>
              </a:rPr>
              <a:t>związane </a:t>
            </a:r>
            <a:r>
              <a:rPr lang="pl-PL" sz="1500" dirty="0">
                <a:latin typeface="Cambria" panose="02040503050406030204" pitchFamily="18" charset="0"/>
              </a:rPr>
              <a:t>z uczestnictwem w pracach nad Polską Ramą Kwalifikacji (PRK) bądź nad Sektorową Ramą Kwalifikacji (SRK) w sektorze, na rzecz którego składany jest Projekt (o ile dotyczy),  </a:t>
            </a:r>
            <a:endParaRPr lang="pl-PL" sz="1500" dirty="0" smtClean="0">
              <a:latin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pl-PL" sz="1500" dirty="0" smtClean="0">
                <a:latin typeface="Cambria" panose="02040503050406030204" pitchFamily="18" charset="0"/>
              </a:rPr>
              <a:t>związane </a:t>
            </a:r>
            <a:r>
              <a:rPr lang="pl-PL" sz="1500" dirty="0">
                <a:latin typeface="Cambria" panose="02040503050406030204" pitchFamily="18" charset="0"/>
              </a:rPr>
              <a:t>z opiniowaniem bądź współtworzeniem bądź tworzeniem łącznie co </a:t>
            </a:r>
            <a:r>
              <a:rPr lang="pl-PL" sz="1500" dirty="0" smtClean="0">
                <a:latin typeface="Cambria" panose="02040503050406030204" pitchFamily="18" charset="0"/>
              </a:rPr>
              <a:t>najmniej             </a:t>
            </a:r>
            <a:r>
              <a:rPr lang="pl-PL" sz="1500" dirty="0">
                <a:latin typeface="Cambria" panose="02040503050406030204" pitchFamily="18" charset="0"/>
              </a:rPr>
              <a:t>3 programów edukacyjnych dotyczących sektora, na rzecz którego składany jest Projekt</a:t>
            </a:r>
            <a:r>
              <a:rPr lang="pl-PL" sz="1500" dirty="0" smtClean="0">
                <a:latin typeface="Cambria" panose="02040503050406030204" pitchFamily="18" charset="0"/>
              </a:rPr>
              <a:t>,          </a:t>
            </a:r>
            <a:r>
              <a:rPr lang="pl-PL" sz="1500" dirty="0">
                <a:latin typeface="Cambria" panose="02040503050406030204" pitchFamily="18" charset="0"/>
              </a:rPr>
              <a:t>w okresie 5 lat przed terminem złożenia </a:t>
            </a:r>
            <a:r>
              <a:rPr lang="pl-PL" sz="1500" dirty="0" smtClean="0">
                <a:latin typeface="Cambria" panose="02040503050406030204" pitchFamily="18" charset="0"/>
              </a:rPr>
              <a:t>wniosku,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pl-PL" sz="1500" dirty="0" smtClean="0">
                <a:latin typeface="Cambria" panose="02040503050406030204" pitchFamily="18" charset="0"/>
              </a:rPr>
              <a:t>we </a:t>
            </a:r>
            <a:r>
              <a:rPr lang="pl-PL" sz="1500" dirty="0">
                <a:latin typeface="Cambria" panose="02040503050406030204" pitchFamily="18" charset="0"/>
              </a:rPr>
              <a:t>współpracy łącznie z co najmniej 3 jednostkami edukacji formalnej bądź </a:t>
            </a:r>
            <a:r>
              <a:rPr lang="pl-PL" sz="1500" dirty="0" err="1" smtClean="0">
                <a:latin typeface="Cambria" panose="02040503050406030204" pitchFamily="18" charset="0"/>
              </a:rPr>
              <a:t>pozaformalnej</a:t>
            </a:r>
            <a:r>
              <a:rPr lang="pl-PL" sz="1500" dirty="0" smtClean="0">
                <a:latin typeface="Cambria" panose="02040503050406030204" pitchFamily="18" charset="0"/>
              </a:rPr>
              <a:t> w </a:t>
            </a:r>
            <a:r>
              <a:rPr lang="pl-PL" sz="1500" dirty="0">
                <a:latin typeface="Cambria" panose="02040503050406030204" pitchFamily="18" charset="0"/>
              </a:rPr>
              <a:t>zakresie przygotowania uczniów bądź studentów bądź kursantów bądź uczestników szkoleń do zawodów związanych z sektorem, na rzecz którego składany jest Projekt, w okresie 5 lat przed terminem złożenia wniosku, w szczególności w zakresie organizacji staży bądź </a:t>
            </a:r>
            <a:r>
              <a:rPr lang="pl-PL" sz="1500" dirty="0" smtClean="0">
                <a:latin typeface="Cambria" panose="02040503050406030204" pitchFamily="18" charset="0"/>
              </a:rPr>
              <a:t>praktyk,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pl-PL" sz="1500" dirty="0" smtClean="0">
                <a:latin typeface="Cambria" panose="02040503050406030204" pitchFamily="18" charset="0"/>
              </a:rPr>
              <a:t>związane </a:t>
            </a:r>
            <a:r>
              <a:rPr lang="pl-PL" sz="1500" dirty="0">
                <a:latin typeface="Cambria" panose="02040503050406030204" pitchFamily="18" charset="0"/>
              </a:rPr>
              <a:t>z przygotowaniem podstawy programowej dla zawodu z sektora, na rzecz którego składany jest Projekt, w okresie 5 lat przed terminem złożenia wniosku.</a:t>
            </a:r>
            <a:endParaRPr lang="pl-PL" sz="1500" dirty="0" smtClean="0">
              <a:latin typeface="Cambria" panose="020405030504060302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863568" y="620689"/>
            <a:ext cx="768208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Kryteria </a:t>
            </a:r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dostępu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899592" y="1141362"/>
            <a:ext cx="7848872" cy="4978688"/>
          </a:xfrm>
          <a:prstGeom prst="rect">
            <a:avLst/>
          </a:prstGeom>
        </p:spPr>
        <p:txBody>
          <a:bodyPr lIns="91419" tIns="45710" rIns="91419" bIns="45710"/>
          <a:lstStyle/>
          <a:p>
            <a:pPr lvl="0" algn="just"/>
            <a:r>
              <a:rPr lang="pl-PL" sz="1600" dirty="0" smtClean="0">
                <a:latin typeface="Cambria" panose="02040503050406030204" pitchFamily="18" charset="0"/>
              </a:rPr>
              <a:t>10</a:t>
            </a:r>
            <a:r>
              <a:rPr lang="pl-PL" dirty="0" smtClean="0">
                <a:latin typeface="Cambria" panose="02040503050406030204" pitchFamily="18" charset="0"/>
              </a:rPr>
              <a:t>. </a:t>
            </a:r>
            <a:r>
              <a:rPr lang="pl-PL" sz="1600" dirty="0" smtClean="0">
                <a:latin typeface="Cambria" panose="02040503050406030204" pitchFamily="18" charset="0"/>
              </a:rPr>
              <a:t>Do </a:t>
            </a:r>
            <a:r>
              <a:rPr lang="pl-PL" sz="1600" dirty="0">
                <a:latin typeface="Cambria" panose="02040503050406030204" pitchFamily="18" charset="0"/>
              </a:rPr>
              <a:t>wniosku o dofinansowanie projektu zostaną załączone deklaracje współpracy od co najmniej 10 różnych potencjalnych członków Sektorowej Rady ds. Kompetencji dla sektora, na rzecz którego składa Projekt zgodnie z poniższą wytyczną.</a:t>
            </a:r>
          </a:p>
          <a:p>
            <a:pPr algn="just"/>
            <a:r>
              <a:rPr lang="pl-PL" sz="1600" dirty="0" smtClean="0">
                <a:latin typeface="Cambria" panose="02040503050406030204" pitchFamily="18" charset="0"/>
              </a:rPr>
              <a:t>	Deklaracje </a:t>
            </a:r>
            <a:r>
              <a:rPr lang="pl-PL" sz="1600" dirty="0">
                <a:latin typeface="Cambria" panose="02040503050406030204" pitchFamily="18" charset="0"/>
              </a:rPr>
              <a:t>współpracy złożyli przedstawiciele podmiotów reprezentujących co najmniej 3 z 5 grup interesariuszy sektora, którego dotyczy Projekt, rekomendowanych przez Wnioskodawcę i partnerów (jeśli dotyczy) do bycia członkami Sektorowej Rady ds. Kompetencji, tj.: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l-PL" sz="1600" dirty="0">
                <a:latin typeface="Cambria" panose="02040503050406030204" pitchFamily="18" charset="0"/>
              </a:rPr>
              <a:t>przedstawiciel/le instytucji kształcenia formalnego bądź </a:t>
            </a:r>
            <a:r>
              <a:rPr lang="pl-PL" sz="1600" dirty="0" err="1">
                <a:latin typeface="Cambria" panose="02040503050406030204" pitchFamily="18" charset="0"/>
              </a:rPr>
              <a:t>pozaformalnego</a:t>
            </a:r>
            <a:r>
              <a:rPr lang="pl-PL" sz="1600" dirty="0">
                <a:latin typeface="Cambria" panose="02040503050406030204" pitchFamily="18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l-PL" sz="1600" dirty="0">
                <a:latin typeface="Cambria" panose="02040503050406030204" pitchFamily="18" charset="0"/>
              </a:rPr>
              <a:t>przedstawiciel/le partnerów społecznych bądź organizacji branżowych bądź związków zawodowych działających na rzecz sektora;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l-PL" sz="1600" dirty="0">
                <a:latin typeface="Cambria" panose="02040503050406030204" pitchFamily="18" charset="0"/>
              </a:rPr>
              <a:t>przedstawiciel/le instytucji pełniący funkcję nadzoru lub regulacyjną;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l-PL" sz="1600" dirty="0">
                <a:latin typeface="Cambria" panose="02040503050406030204" pitchFamily="18" charset="0"/>
              </a:rPr>
              <a:t>przedstawiciel/le Rady Rynku Pracy lub Wojewódzkiej Rady Rynku </a:t>
            </a:r>
            <a:r>
              <a:rPr lang="pl-PL" sz="1600" dirty="0" smtClean="0">
                <a:latin typeface="Cambria" panose="02040503050406030204" pitchFamily="18" charset="0"/>
              </a:rPr>
              <a:t>Pracy;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Cambria" panose="02040503050406030204" pitchFamily="18" charset="0"/>
              </a:rPr>
              <a:t>przedstawiciel/le </a:t>
            </a:r>
            <a:r>
              <a:rPr lang="pl-PL" sz="1600" dirty="0">
                <a:latin typeface="Cambria" panose="02040503050406030204" pitchFamily="18" charset="0"/>
              </a:rPr>
              <a:t>przedsiębiorstw – zgodnie ze strukturą danego sektora.</a:t>
            </a:r>
            <a:endParaRPr lang="pl-PL" sz="1600" dirty="0" smtClean="0">
              <a:latin typeface="Cambria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665720"/>
            <a:ext cx="7682082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Kryteria </a:t>
            </a:r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dostępu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6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340768"/>
            <a:ext cx="7848872" cy="4831484"/>
          </a:xfrm>
          <a:prstGeom prst="rect">
            <a:avLst/>
          </a:prstGeom>
        </p:spPr>
        <p:txBody>
          <a:bodyPr lIns="91419" tIns="45710" rIns="91419" bIns="45710"/>
          <a:lstStyle/>
          <a:p>
            <a:pPr algn="just"/>
            <a:r>
              <a:rPr lang="pl-PL" sz="1800" dirty="0" smtClean="0">
                <a:latin typeface="Cambria" panose="02040503050406030204" pitchFamily="18" charset="0"/>
              </a:rPr>
              <a:t>11</a:t>
            </a:r>
            <a:r>
              <a:rPr lang="pl-PL" sz="1700" dirty="0" smtClean="0">
                <a:latin typeface="Cambria" panose="02040503050406030204" pitchFamily="18" charset="0"/>
              </a:rPr>
              <a:t>. Projekt </a:t>
            </a:r>
            <a:r>
              <a:rPr lang="pl-PL" sz="1700" dirty="0">
                <a:latin typeface="Cambria" panose="02040503050406030204" pitchFamily="18" charset="0"/>
              </a:rPr>
              <a:t>zakłada, że Sektorowa Rada ds. Kompetencji będzie realizować co najmniej zadania określone dla Rady w Szczegółowym Opisie Osi Priorytetowych PO WER, Działanie 2.12. </a:t>
            </a:r>
            <a:endParaRPr lang="pl-PL" sz="1700" dirty="0" smtClean="0">
              <a:latin typeface="Cambria" panose="02040503050406030204" pitchFamily="18" charset="0"/>
            </a:endParaRPr>
          </a:p>
          <a:p>
            <a:pPr lvl="0" algn="just"/>
            <a:r>
              <a:rPr lang="pl-PL" sz="1700" dirty="0" smtClean="0">
                <a:latin typeface="Cambria" panose="02040503050406030204" pitchFamily="18" charset="0"/>
              </a:rPr>
              <a:t>12. W </a:t>
            </a:r>
            <a:r>
              <a:rPr lang="pl-PL" sz="1700" dirty="0">
                <a:latin typeface="Cambria" panose="02040503050406030204" pitchFamily="18" charset="0"/>
              </a:rPr>
              <a:t>celu realizacji Projektu zostanie zaangażowany co najmniej personel posiadający następujące doświadczenie: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l-PL" sz="1700" b="1" dirty="0">
                <a:latin typeface="Cambria" panose="02040503050406030204" pitchFamily="18" charset="0"/>
                <a:ea typeface="+mn-ea"/>
                <a:cs typeface="+mn-cs"/>
              </a:rPr>
              <a:t>Specjalista ds. </a:t>
            </a:r>
            <a:r>
              <a:rPr lang="pl-PL" sz="1700" b="1" dirty="0">
                <a:latin typeface="Cambria" panose="02040503050406030204" pitchFamily="18" charset="0"/>
                <a:ea typeface="+mn-ea"/>
                <a:cs typeface="+mn-cs"/>
              </a:rPr>
              <a:t>realizacji projektu </a:t>
            </a:r>
            <a:r>
              <a:rPr lang="pl-PL" sz="1700" dirty="0">
                <a:latin typeface="Cambria" panose="02040503050406030204" pitchFamily="18" charset="0"/>
                <a:ea typeface="+mn-ea"/>
                <a:cs typeface="+mn-cs"/>
              </a:rPr>
              <a:t>(osoba posiadająca doświadczenie, </a:t>
            </a:r>
            <a:r>
              <a:rPr lang="pl-PL" sz="1700" dirty="0" smtClean="0">
                <a:latin typeface="Cambria" panose="02040503050406030204" pitchFamily="18" charset="0"/>
                <a:ea typeface="+mn-ea"/>
                <a:cs typeface="+mn-cs"/>
              </a:rPr>
              <a:t>        w </a:t>
            </a:r>
            <a:r>
              <a:rPr lang="pl-PL" sz="1700" dirty="0">
                <a:latin typeface="Cambria" panose="02040503050406030204" pitchFamily="18" charset="0"/>
                <a:ea typeface="+mn-ea"/>
                <a:cs typeface="+mn-cs"/>
              </a:rPr>
              <a:t>zarządzaniu co najmniej 2 projektami o łącznej wartości co najmniej </a:t>
            </a:r>
            <a:r>
              <a:rPr lang="pl-PL" sz="1700" dirty="0" smtClean="0">
                <a:latin typeface="Cambria" panose="02040503050406030204" pitchFamily="18" charset="0"/>
                <a:ea typeface="+mn-ea"/>
                <a:cs typeface="+mn-cs"/>
              </a:rPr>
              <a:t>     1 </a:t>
            </a:r>
            <a:r>
              <a:rPr lang="pl-PL" sz="1700" dirty="0">
                <a:latin typeface="Cambria" panose="02040503050406030204" pitchFamily="18" charset="0"/>
                <a:ea typeface="+mn-ea"/>
                <a:cs typeface="+mn-cs"/>
              </a:rPr>
              <a:t>mln PLN, które zakończyły w okresie 5 lat przed terminem złożenia wniosku</a:t>
            </a:r>
            <a:r>
              <a:rPr lang="pl-PL" sz="1700" dirty="0" smtClean="0">
                <a:latin typeface="Cambria" panose="02040503050406030204" pitchFamily="18" charset="0"/>
                <a:ea typeface="+mn-ea"/>
                <a:cs typeface="+mn-cs"/>
              </a:rPr>
              <a:t>);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l-PL" sz="1700" b="1" dirty="0" smtClean="0">
                <a:latin typeface="Cambria" panose="02040503050406030204" pitchFamily="18" charset="0"/>
              </a:rPr>
              <a:t>Animator </a:t>
            </a:r>
            <a:r>
              <a:rPr lang="pl-PL" sz="1700" b="1" dirty="0">
                <a:latin typeface="Cambria" panose="02040503050406030204" pitchFamily="18" charset="0"/>
              </a:rPr>
              <a:t>działania Rady </a:t>
            </a:r>
            <a:r>
              <a:rPr lang="pl-PL" sz="1700" dirty="0">
                <a:latin typeface="Cambria" panose="02040503050406030204" pitchFamily="18" charset="0"/>
              </a:rPr>
              <a:t>(osoba posiadająca doświadczenie, w okresie </a:t>
            </a:r>
            <a:r>
              <a:rPr lang="pl-PL" sz="1700" dirty="0" smtClean="0">
                <a:latin typeface="Cambria" panose="02040503050406030204" pitchFamily="18" charset="0"/>
              </a:rPr>
              <a:t>     3 </a:t>
            </a:r>
            <a:r>
              <a:rPr lang="pl-PL" sz="1700" dirty="0">
                <a:latin typeface="Cambria" panose="02040503050406030204" pitchFamily="18" charset="0"/>
              </a:rPr>
              <a:t>lat przed terminem złożenia wniosku, w prowadzeniu działań mających na celu dopasowanie edukacji do potrzeb sektora, na rzecz którego składa Projekt).</a:t>
            </a:r>
            <a:endParaRPr lang="pl-PL" sz="1700" dirty="0">
              <a:latin typeface="Cambria" panose="020405030504060302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72868" y="692696"/>
            <a:ext cx="7682082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Kryteria </a:t>
            </a:r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dostępu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340768"/>
            <a:ext cx="7848872" cy="4831484"/>
          </a:xfrm>
          <a:prstGeom prst="rect">
            <a:avLst/>
          </a:prstGeom>
        </p:spPr>
        <p:txBody>
          <a:bodyPr lIns="91419" tIns="45710" rIns="91419" bIns="45710"/>
          <a:lstStyle/>
          <a:p>
            <a:pPr algn="just"/>
            <a:r>
              <a:rPr lang="pl-PL" dirty="0" smtClean="0">
                <a:latin typeface="Cambria" panose="02040503050406030204" pitchFamily="18" charset="0"/>
              </a:rPr>
              <a:t>13. Do </a:t>
            </a:r>
            <a:r>
              <a:rPr lang="pl-PL" dirty="0">
                <a:latin typeface="Cambria" panose="02040503050406030204" pitchFamily="18" charset="0"/>
              </a:rPr>
              <a:t>wniosku o dofinansowanie projektu zostało załączone </a:t>
            </a:r>
            <a:r>
              <a:rPr lang="pl-PL" b="1" dirty="0">
                <a:latin typeface="Cambria" panose="02040503050406030204" pitchFamily="18" charset="0"/>
              </a:rPr>
              <a:t>Studium wykonalności Sektorowej Rady</a:t>
            </a:r>
            <a:r>
              <a:rPr lang="pl-PL" b="1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pl-PL" dirty="0" smtClean="0">
                <a:latin typeface="Cambria" panose="02040503050406030204" pitchFamily="18" charset="0"/>
              </a:rPr>
              <a:t>14. Wskaźnik </a:t>
            </a:r>
            <a:r>
              <a:rPr lang="pl-PL" dirty="0">
                <a:latin typeface="Cambria" panose="02040503050406030204" pitchFamily="18" charset="0"/>
              </a:rPr>
              <a:t>realizacji produktu Projektu (tj. liczba przedsiębiorców włączonych w identyfikację i prognozowanie potrzeb kwalifikacyjno-zawodowych na rynku pracy dzięki EFS) jest zgodny z wymaganiami określonymi w Regulaminie konkursu </a:t>
            </a:r>
            <a:r>
              <a:rPr lang="pl-PL" dirty="0" smtClean="0">
                <a:latin typeface="Cambria" panose="02040503050406030204" pitchFamily="18" charset="0"/>
              </a:rPr>
              <a:t>         ( </a:t>
            </a:r>
            <a:r>
              <a:rPr lang="pl-PL" dirty="0">
                <a:latin typeface="Cambria" panose="02040503050406030204" pitchFamily="18" charset="0"/>
              </a:rPr>
              <a:t>tj. minimum 35 przedsiębiorców) .</a:t>
            </a:r>
            <a:endParaRPr lang="pl-PL" dirty="0">
              <a:latin typeface="Cambria" panose="020405030504060302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72868" y="692696"/>
            <a:ext cx="7682082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>
                <a:solidFill>
                  <a:schemeClr val="accent2">
                    <a:lumMod val="75000"/>
                  </a:schemeClr>
                </a:solidFill>
              </a:rPr>
              <a:t>Kryteria </a:t>
            </a:r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dostępu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759593" y="1412776"/>
            <a:ext cx="8013700" cy="720080"/>
          </a:xfrm>
        </p:spPr>
        <p:txBody>
          <a:bodyPr/>
          <a:lstStyle/>
          <a:p>
            <a:pPr algn="ctr"/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Cel </a:t>
            </a: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Systemu </a:t>
            </a:r>
            <a:r>
              <a:rPr lang="pl-PL" altLang="pl-PL" sz="3000" dirty="0">
                <a:solidFill>
                  <a:schemeClr val="accent2">
                    <a:lumMod val="75000"/>
                  </a:schemeClr>
                </a:solidFill>
              </a:rPr>
              <a:t>Rad ds. </a:t>
            </a:r>
            <a:r>
              <a:rPr lang="pl-PL" altLang="pl-PL" sz="3000" dirty="0" smtClean="0">
                <a:solidFill>
                  <a:schemeClr val="accent2">
                    <a:lumMod val="75000"/>
                  </a:schemeClr>
                </a:solidFill>
              </a:rPr>
              <a:t>Kompetencji</a:t>
            </a:r>
            <a:endParaRPr lang="pl-PL" altLang="pl-PL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891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2564904"/>
            <a:ext cx="7992888" cy="2520280"/>
          </a:xfrm>
          <a:prstGeom prst="rect">
            <a:avLst/>
          </a:prstGeom>
        </p:spPr>
        <p:txBody>
          <a:bodyPr lIns="91419" tIns="45710" rIns="91419" bIns="45710" anchor="ctr"/>
          <a:lstStyle/>
          <a:p>
            <a:pPr algn="ctr"/>
            <a:r>
              <a:rPr lang="pl-PL" sz="3000" b="1" i="1" dirty="0" smtClean="0">
                <a:latin typeface="Cambria" pitchFamily="18" charset="0"/>
              </a:rPr>
              <a:t>lepsze dopasowania kompetencji pracowników do potrzeb przedsiębiorców</a:t>
            </a:r>
            <a:endParaRPr lang="pl-PL" sz="3000" b="1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739464" y="1340768"/>
            <a:ext cx="7848872" cy="4831484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457200" indent="-457200" algn="just">
              <a:buAutoNum type="arabicPeriod"/>
            </a:pPr>
            <a:r>
              <a:rPr lang="pl-PL" sz="2400" u="sng" dirty="0" smtClean="0"/>
              <a:t>Studium </a:t>
            </a:r>
            <a:r>
              <a:rPr lang="pl-PL" sz="2400" u="sng" dirty="0"/>
              <a:t>wykonalności </a:t>
            </a:r>
            <a:r>
              <a:rPr lang="pl-PL" sz="2400" u="sng" dirty="0" smtClean="0"/>
              <a:t>Rady:</a:t>
            </a:r>
            <a:r>
              <a:rPr lang="pl-PL" sz="2400" dirty="0"/>
              <a:t> </a:t>
            </a:r>
            <a:r>
              <a:rPr lang="pl-PL" sz="2400" dirty="0" smtClean="0"/>
              <a:t>Analiza </a:t>
            </a:r>
            <a:r>
              <a:rPr lang="pl-PL" sz="2400" dirty="0"/>
              <a:t>sektora i jego otoczenia społeczno-gospodarczego i instytucjonalno-prawnego oraz jego potrzeb kompetencyjnych </a:t>
            </a:r>
            <a:r>
              <a:rPr lang="pl-PL" sz="2400" b="1" dirty="0"/>
              <a:t>(</a:t>
            </a:r>
            <a:r>
              <a:rPr lang="pl-PL" sz="2400" b="1" dirty="0" smtClean="0"/>
              <a:t>max. 20 </a:t>
            </a:r>
            <a:r>
              <a:rPr lang="pl-PL" sz="2400" b="1" dirty="0"/>
              <a:t>pkt</a:t>
            </a:r>
            <a:r>
              <a:rPr lang="pl-PL" sz="2400" b="1" dirty="0" smtClean="0"/>
              <a:t>.)</a:t>
            </a:r>
          </a:p>
          <a:p>
            <a:pPr marL="457200" indent="-457200" algn="just">
              <a:buAutoNum type="arabicPeriod"/>
            </a:pPr>
            <a:r>
              <a:rPr lang="pl-PL" sz="2400" u="sng" dirty="0" smtClean="0"/>
              <a:t>Studium </a:t>
            </a:r>
            <a:r>
              <a:rPr lang="pl-PL" sz="2400" u="sng" dirty="0"/>
              <a:t>wykonalności Rady:</a:t>
            </a:r>
            <a:r>
              <a:rPr lang="pl-PL" sz="2400" dirty="0"/>
              <a:t> Opis </a:t>
            </a:r>
            <a:r>
              <a:rPr lang="pl-PL" sz="2400" dirty="0" smtClean="0"/>
              <a:t>organizacji                    i </a:t>
            </a:r>
            <a:r>
              <a:rPr lang="pl-PL" sz="2400" dirty="0"/>
              <a:t>funkcjonowania Sektorowej Rady </a:t>
            </a:r>
            <a:r>
              <a:rPr lang="pl-PL" sz="2400" b="1" dirty="0"/>
              <a:t>(</a:t>
            </a:r>
            <a:r>
              <a:rPr lang="pl-PL" sz="2400" b="1" dirty="0" smtClean="0"/>
              <a:t>max. </a:t>
            </a:r>
            <a:r>
              <a:rPr lang="pl-PL" sz="2400" b="1" dirty="0"/>
              <a:t>40 pkt</a:t>
            </a:r>
            <a:r>
              <a:rPr lang="pl-PL" sz="2400" b="1" dirty="0" smtClean="0"/>
              <a:t>.)</a:t>
            </a:r>
          </a:p>
          <a:p>
            <a:pPr marL="457200" indent="-457200" algn="just">
              <a:buAutoNum type="arabicPeriod"/>
            </a:pPr>
            <a:r>
              <a:rPr lang="pl-PL" sz="2400" u="sng" dirty="0" smtClean="0"/>
              <a:t>Studium </a:t>
            </a:r>
            <a:r>
              <a:rPr lang="pl-PL" sz="2400" u="sng" dirty="0"/>
              <a:t>wykonalności Rady:</a:t>
            </a:r>
            <a:r>
              <a:rPr lang="pl-PL" sz="2400" dirty="0"/>
              <a:t> Wskazanie i opis kamieni milowych realizacji Projektu </a:t>
            </a:r>
            <a:r>
              <a:rPr lang="pl-PL" sz="2400" b="1" dirty="0"/>
              <a:t>(</a:t>
            </a:r>
            <a:r>
              <a:rPr lang="pl-PL" sz="2400" b="1" dirty="0" smtClean="0"/>
              <a:t>max. </a:t>
            </a:r>
            <a:r>
              <a:rPr lang="pl-PL" sz="2400" b="1" dirty="0"/>
              <a:t>15 pkt.)</a:t>
            </a:r>
            <a:endParaRPr lang="pl-PL" sz="2400" b="1" dirty="0" smtClean="0">
              <a:latin typeface="Cambria" panose="020405030504060302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39464" y="693016"/>
            <a:ext cx="8280920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Kryteria strategiczne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739464" y="1340768"/>
            <a:ext cx="7848872" cy="4831484"/>
          </a:xfrm>
          <a:prstGeom prst="rect">
            <a:avLst/>
          </a:prstGeom>
        </p:spPr>
        <p:txBody>
          <a:bodyPr lIns="91419" tIns="45710" rIns="91419" bIns="45710"/>
          <a:lstStyle/>
          <a:p>
            <a:pPr algn="just"/>
            <a:r>
              <a:rPr lang="pl-PL" sz="2400" dirty="0"/>
              <a:t>	</a:t>
            </a:r>
            <a:r>
              <a:rPr lang="pl-PL" sz="2400" dirty="0" smtClean="0"/>
              <a:t>4. Liczba </a:t>
            </a:r>
            <a:r>
              <a:rPr lang="pl-PL" sz="2400" dirty="0"/>
              <a:t>zrealizowanych przedsięwzięć przez </a:t>
            </a:r>
            <a:r>
              <a:rPr lang="pl-PL" sz="2400" dirty="0" smtClean="0"/>
              <a:t>przedsiębiorców* sektora </a:t>
            </a:r>
            <a:r>
              <a:rPr lang="pl-PL" sz="2400" dirty="0"/>
              <a:t>w obszarze </a:t>
            </a:r>
            <a:r>
              <a:rPr lang="pl-PL" sz="2400" dirty="0" smtClean="0"/>
              <a:t>współpracy                z </a:t>
            </a:r>
            <a:r>
              <a:rPr lang="pl-PL" sz="2400" dirty="0"/>
              <a:t>edukacją formalną bądź </a:t>
            </a:r>
            <a:r>
              <a:rPr lang="pl-PL" sz="2400" dirty="0" err="1"/>
              <a:t>pozaformalną</a:t>
            </a:r>
            <a:r>
              <a:rPr lang="pl-PL" sz="2400" dirty="0"/>
              <a:t> w okresie 5 lat przed terminem złożenia wniosku </a:t>
            </a:r>
            <a:r>
              <a:rPr lang="pl-PL" sz="2400" b="1" dirty="0"/>
              <a:t>(</a:t>
            </a:r>
            <a:r>
              <a:rPr lang="pl-PL" sz="2400" b="1" dirty="0" smtClean="0"/>
              <a:t>max. </a:t>
            </a:r>
            <a:r>
              <a:rPr lang="pl-PL" sz="2400" b="1" dirty="0"/>
              <a:t>10 pkt.) </a:t>
            </a:r>
            <a:endParaRPr lang="pl-PL" sz="2400" b="1" dirty="0" smtClean="0"/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*  </a:t>
            </a:r>
            <a:r>
              <a:rPr lang="pl-PL" dirty="0" smtClean="0"/>
              <a:t>Przedsiębiorców </a:t>
            </a:r>
            <a:r>
              <a:rPr lang="pl-PL" dirty="0"/>
              <a:t>zrzeszonych przez </a:t>
            </a:r>
            <a:r>
              <a:rPr lang="pl-PL" dirty="0"/>
              <a:t>Wnioskodawcę i </a:t>
            </a:r>
            <a:r>
              <a:rPr lang="pl-PL" dirty="0"/>
              <a:t>Partnerów (jeśli dotyczy) oraz przedsiębiorców, którzy podpisali deklaracje współpracy, o której mowa w kryteriach dostępu. </a:t>
            </a:r>
            <a:endParaRPr lang="pl-PL" dirty="0"/>
          </a:p>
          <a:p>
            <a:pPr algn="just"/>
            <a:endParaRPr lang="pl-PL" sz="2400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39464" y="693016"/>
            <a:ext cx="8280920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Kryteria strategiczne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4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736999" y="1208590"/>
            <a:ext cx="7848872" cy="4831484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0" indent="0" algn="just"/>
            <a:r>
              <a:rPr lang="pl-PL" dirty="0" smtClean="0"/>
              <a:t>5. Liczba </a:t>
            </a:r>
            <a:r>
              <a:rPr lang="pl-PL" dirty="0"/>
              <a:t>przedstawionych przez Wnioskodawcę i partnerów (jeśli dotyczy) listów intencyjnych od instytucji edukacji formalnej bądź </a:t>
            </a:r>
            <a:r>
              <a:rPr lang="pl-PL" dirty="0" err="1"/>
              <a:t>pozaformalnej</a:t>
            </a:r>
            <a:r>
              <a:rPr lang="pl-PL" dirty="0"/>
              <a:t> </a:t>
            </a:r>
            <a:r>
              <a:rPr lang="pl-PL" b="1" dirty="0"/>
              <a:t>(</a:t>
            </a:r>
            <a:r>
              <a:rPr lang="pl-PL" b="1" dirty="0" smtClean="0"/>
              <a:t>max. 5 </a:t>
            </a:r>
            <a:r>
              <a:rPr lang="pl-PL" b="1" dirty="0"/>
              <a:t>pkt</a:t>
            </a:r>
            <a:r>
              <a:rPr lang="pl-PL" b="1" dirty="0" smtClean="0"/>
              <a:t>.)</a:t>
            </a:r>
          </a:p>
          <a:p>
            <a:pPr marL="0" indent="0" algn="just"/>
            <a:r>
              <a:rPr lang="pl-PL" dirty="0" smtClean="0"/>
              <a:t>6. Liczba </a:t>
            </a:r>
            <a:r>
              <a:rPr lang="pl-PL" dirty="0"/>
              <a:t>przedstawionych przez Wnioskodawcę i partnerów (jeśli dotyczy) listów intencyjnych od instytucji administracji publicznej pełniących funkcję nadzoru lub regulacyjną dla sektora </a:t>
            </a:r>
            <a:r>
              <a:rPr lang="pl-PL" b="1" dirty="0" smtClean="0"/>
              <a:t>(max.  5 </a:t>
            </a:r>
            <a:r>
              <a:rPr lang="pl-PL" b="1" dirty="0"/>
              <a:t>pkt</a:t>
            </a:r>
            <a:r>
              <a:rPr lang="pl-PL" b="1" dirty="0" smtClean="0"/>
              <a:t>.)</a:t>
            </a:r>
          </a:p>
          <a:p>
            <a:pPr marL="0" indent="0" algn="just"/>
            <a:r>
              <a:rPr lang="pl-PL" b="1" dirty="0" smtClean="0"/>
              <a:t>7. </a:t>
            </a:r>
            <a:r>
              <a:rPr lang="pl-PL" dirty="0" smtClean="0"/>
              <a:t>Liczba </a:t>
            </a:r>
            <a:r>
              <a:rPr lang="pl-PL" dirty="0"/>
              <a:t>przedstawionych przez Wnioskodawcę i partnerów (jeśli dotyczy) listów intencyjnych od organizacji, o których mowa w </a:t>
            </a:r>
            <a:r>
              <a:rPr lang="pl-PL" dirty="0" smtClean="0"/>
              <a:t>Ustawie    </a:t>
            </a:r>
            <a:r>
              <a:rPr lang="pl-PL" dirty="0"/>
              <a:t>z dnia 24 lipca 2015 r. o Radzie Dialogu Społecznego i innych instytucjach dialogu społecznego </a:t>
            </a:r>
            <a:r>
              <a:rPr lang="pl-PL" b="1" dirty="0" smtClean="0"/>
              <a:t>(max. 5 </a:t>
            </a:r>
            <a:r>
              <a:rPr lang="pl-PL" b="1" dirty="0"/>
              <a:t>pkt.)</a:t>
            </a:r>
            <a:endParaRPr lang="pl-PL" b="1" dirty="0" smtClean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39464" y="662701"/>
            <a:ext cx="8280920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3000" kern="0" dirty="0" smtClean="0">
                <a:solidFill>
                  <a:schemeClr val="accent2">
                    <a:lumMod val="75000"/>
                  </a:schemeClr>
                </a:solidFill>
              </a:rPr>
              <a:t>Kryteria strategiczne</a:t>
            </a:r>
            <a:endParaRPr lang="pl-PL" sz="3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395536" y="1498657"/>
            <a:ext cx="8496944" cy="4831484"/>
          </a:xfrm>
          <a:prstGeom prst="rect">
            <a:avLst/>
          </a:prstGeom>
        </p:spPr>
        <p:txBody>
          <a:bodyPr lIns="91419" tIns="45710" rIns="91419" bIns="45710"/>
          <a:lstStyle/>
          <a:p>
            <a:pPr algn="just"/>
            <a:r>
              <a:rPr lang="pl-PL" sz="2400" dirty="0" smtClean="0">
                <a:latin typeface="Cambria" panose="02040503050406030204" pitchFamily="18" charset="0"/>
              </a:rPr>
              <a:t>	Maksymalnie </a:t>
            </a:r>
            <a:r>
              <a:rPr lang="pl-PL" sz="2400" dirty="0">
                <a:latin typeface="Cambria" panose="02040503050406030204" pitchFamily="18" charset="0"/>
              </a:rPr>
              <a:t>Projekt może uzyskać 100 </a:t>
            </a:r>
            <a:r>
              <a:rPr lang="pl-PL" sz="2400" dirty="0" smtClean="0">
                <a:latin typeface="Cambria" panose="02040503050406030204" pitchFamily="18" charset="0"/>
              </a:rPr>
              <a:t>pkt.</a:t>
            </a:r>
          </a:p>
          <a:p>
            <a:pPr algn="just"/>
            <a:r>
              <a:rPr lang="pl-PL" sz="2400" dirty="0" smtClean="0">
                <a:latin typeface="Cambria" panose="02040503050406030204" pitchFamily="18" charset="0"/>
              </a:rPr>
              <a:t>	Dofinansowanie </a:t>
            </a:r>
            <a:r>
              <a:rPr lang="pl-PL" sz="2400" dirty="0">
                <a:latin typeface="Cambria" panose="02040503050406030204" pitchFamily="18" charset="0"/>
              </a:rPr>
              <a:t>otrzyma</a:t>
            </a:r>
            <a:r>
              <a:rPr lang="pl-PL" sz="2400" b="1" dirty="0">
                <a:latin typeface="Cambria" panose="02040503050406030204" pitchFamily="18" charset="0"/>
              </a:rPr>
              <a:t> </a:t>
            </a:r>
            <a:r>
              <a:rPr lang="pl-PL" sz="2400" b="1" dirty="0" smtClean="0">
                <a:latin typeface="Cambria" panose="02040503050406030204" pitchFamily="18" charset="0"/>
              </a:rPr>
              <a:t>max. </a:t>
            </a:r>
            <a:r>
              <a:rPr lang="pl-PL" sz="2400" b="1" dirty="0">
                <a:latin typeface="Cambria" panose="02040503050406030204" pitchFamily="18" charset="0"/>
              </a:rPr>
              <a:t>5 projektów dla </a:t>
            </a:r>
            <a:r>
              <a:rPr lang="pl-PL" sz="2400" b="1" dirty="0" smtClean="0">
                <a:latin typeface="Cambria" panose="02040503050406030204" pitchFamily="18" charset="0"/>
              </a:rPr>
              <a:t>5 różnych </a:t>
            </a:r>
            <a:r>
              <a:rPr lang="pl-PL" sz="2400" b="1" dirty="0">
                <a:latin typeface="Cambria" panose="02040503050406030204" pitchFamily="18" charset="0"/>
              </a:rPr>
              <a:t>sektorów</a:t>
            </a:r>
            <a:r>
              <a:rPr lang="pl-PL" sz="2400" dirty="0">
                <a:latin typeface="Cambria" panose="02040503050406030204" pitchFamily="18" charset="0"/>
              </a:rPr>
              <a:t>, które uzyskają największą liczbę punktów na ocenie strategicznej, przy czym musi ona wynosić </a:t>
            </a:r>
            <a:r>
              <a:rPr lang="pl-PL" sz="2400" u="sng" dirty="0">
                <a:latin typeface="Cambria" panose="02040503050406030204" pitchFamily="18" charset="0"/>
              </a:rPr>
              <a:t>co najmniej 60 pkt </a:t>
            </a:r>
            <a:r>
              <a:rPr lang="pl-PL" sz="2400" dirty="0">
                <a:latin typeface="Cambria" panose="02040503050406030204" pitchFamily="18" charset="0"/>
              </a:rPr>
              <a:t>i w każdym z kryteriów ocenianych na podstawie  studium wykonalności sektorowej rady (kryteria 1-3) projekt musi otrzymać minimum 60% maksymalnej liczby punktów przewidzianych dla danego kryterium.</a:t>
            </a:r>
          </a:p>
          <a:p>
            <a:pPr marL="0" indent="0"/>
            <a:endParaRPr lang="pl-PL" dirty="0" smtClean="0">
              <a:latin typeface="Cambria" panose="020405030504060302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55576" y="955663"/>
            <a:ext cx="8280920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2800" kern="0" dirty="0" smtClean="0">
                <a:solidFill>
                  <a:schemeClr val="accent2">
                    <a:lumMod val="75000"/>
                  </a:schemeClr>
                </a:solidFill>
              </a:rPr>
              <a:t>Ocena strategiczna wniosku</a:t>
            </a:r>
            <a:endParaRPr lang="pl-PL" sz="28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9988" y="4055606"/>
            <a:ext cx="7224420" cy="1205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364" marR="2586" indent="-342900">
              <a:lnSpc>
                <a:spcPts val="3431"/>
              </a:lnSpc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Anna </a:t>
            </a:r>
            <a:r>
              <a:rPr lang="pl-PL" sz="2000" dirty="0" err="1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Świebocka-Nerkowska</a:t>
            </a:r>
            <a:r>
              <a:rPr lang="pl-PL" sz="2000" spc="-5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, </a:t>
            </a:r>
            <a:r>
              <a:rPr lang="pl-PL" sz="2000" b="1" spc="-5" dirty="0" smtClean="0">
                <a:latin typeface="Cambria" panose="02040503050406030204" pitchFamily="18" charset="0"/>
                <a:cs typeface="Source Sans Pro"/>
              </a:rPr>
              <a:t>anna_swiebocka@parp.gov.pl </a:t>
            </a:r>
          </a:p>
          <a:p>
            <a:pPr marL="349364" marR="2586" indent="-342900">
              <a:lnSpc>
                <a:spcPts val="3431"/>
              </a:lnSpc>
              <a:buFont typeface="Wingdings" panose="05000000000000000000" pitchFamily="2" charset="2"/>
              <a:buChar char="q"/>
            </a:pPr>
            <a:r>
              <a:rPr lang="pl-PL" sz="2000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Beata Świercz, </a:t>
            </a:r>
            <a:r>
              <a:rPr lang="pl-PL" sz="2000" b="1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beata_swiercz@parp.gov.pl </a:t>
            </a:r>
            <a:r>
              <a:rPr lang="pl-PL" sz="2000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 </a:t>
            </a:r>
          </a:p>
          <a:p>
            <a:pPr marL="6464">
              <a:spcBef>
                <a:spcPts val="237"/>
              </a:spcBef>
            </a:pPr>
            <a:r>
              <a:rPr lang="pl-PL" sz="2000" spc="-8" dirty="0" smtClean="0">
                <a:solidFill>
                  <a:srgbClr val="231F20"/>
                </a:solidFill>
                <a:latin typeface="Cambria" panose="02040503050406030204" pitchFamily="18" charset="0"/>
                <a:cs typeface="Source Sans Pro"/>
              </a:rPr>
              <a:t> </a:t>
            </a:r>
            <a:endParaRPr lang="pl-PL" sz="2000" spc="-8" dirty="0" smtClean="0">
              <a:solidFill>
                <a:srgbClr val="231F20"/>
              </a:solidFill>
              <a:latin typeface="Cambria" panose="02040503050406030204" pitchFamily="18" charset="0"/>
              <a:cs typeface="Source Sans Pr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7100" y="1768319"/>
            <a:ext cx="710404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64" algn="ctr"/>
            <a:r>
              <a:rPr spc="-81" dirty="0" err="1" smtClean="0"/>
              <a:t>Dzię</a:t>
            </a:r>
            <a:r>
              <a:rPr spc="-143" dirty="0" err="1" smtClean="0"/>
              <a:t>k</a:t>
            </a:r>
            <a:r>
              <a:rPr spc="-79" dirty="0" err="1" smtClean="0"/>
              <a:t>uj</a:t>
            </a:r>
            <a:r>
              <a:rPr lang="pl-PL" spc="-79" dirty="0" err="1" smtClean="0"/>
              <a:t>emy</a:t>
            </a:r>
            <a:r>
              <a:rPr spc="-8" dirty="0" smtClean="0"/>
              <a:t> </a:t>
            </a:r>
            <a:r>
              <a:rPr spc="-229" dirty="0"/>
              <a:t>z</a:t>
            </a:r>
            <a:r>
              <a:rPr spc="-94" dirty="0"/>
              <a:t>a</a:t>
            </a:r>
            <a:r>
              <a:rPr spc="-8" dirty="0"/>
              <a:t> </a:t>
            </a:r>
            <a:r>
              <a:rPr spc="-99" dirty="0"/>
              <a:t>u</a:t>
            </a:r>
            <a:r>
              <a:rPr spc="-178" dirty="0"/>
              <a:t>w</a:t>
            </a:r>
            <a:r>
              <a:rPr spc="-94" dirty="0"/>
              <a:t>a</a:t>
            </a:r>
            <a:r>
              <a:rPr spc="-145" dirty="0"/>
              <a:t>g</a:t>
            </a:r>
            <a:r>
              <a:rPr spc="-69" dirty="0"/>
              <a:t>ę</a:t>
            </a:r>
          </a:p>
        </p:txBody>
      </p:sp>
      <p:sp>
        <p:nvSpPr>
          <p:cNvPr id="11" name="object 11"/>
          <p:cNvSpPr/>
          <p:nvPr/>
        </p:nvSpPr>
        <p:spPr>
          <a:xfrm>
            <a:off x="1302240" y="209359"/>
            <a:ext cx="578" cy="769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832" y="0"/>
                </a:moveTo>
                <a:lnTo>
                  <a:pt x="0" y="0"/>
                </a:lnTo>
                <a:lnTo>
                  <a:pt x="0" y="832"/>
                </a:lnTo>
                <a:lnTo>
                  <a:pt x="8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02241" y="210069"/>
            <a:ext cx="68450" cy="89954"/>
          </a:xfrm>
          <a:custGeom>
            <a:avLst/>
            <a:gdLst/>
            <a:ahLst/>
            <a:cxnLst/>
            <a:rect l="l" t="t" r="r" b="b"/>
            <a:pathLst>
              <a:path w="150494" h="148590">
                <a:moveTo>
                  <a:pt x="0" y="148590"/>
                </a:moveTo>
                <a:lnTo>
                  <a:pt x="149973" y="148590"/>
                </a:lnTo>
                <a:lnTo>
                  <a:pt x="149973" y="0"/>
                </a:lnTo>
                <a:lnTo>
                  <a:pt x="0" y="0"/>
                </a:lnTo>
                <a:lnTo>
                  <a:pt x="0" y="148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02383" y="209685"/>
            <a:ext cx="68161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65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02202" y="322926"/>
            <a:ext cx="68450" cy="91107"/>
          </a:xfrm>
          <a:custGeom>
            <a:avLst/>
            <a:gdLst/>
            <a:ahLst/>
            <a:cxnLst/>
            <a:rect l="l" t="t" r="r" b="b"/>
            <a:pathLst>
              <a:path w="150494" h="150495">
                <a:moveTo>
                  <a:pt x="0" y="149921"/>
                </a:moveTo>
                <a:lnTo>
                  <a:pt x="150062" y="149921"/>
                </a:lnTo>
                <a:lnTo>
                  <a:pt x="150062" y="0"/>
                </a:lnTo>
                <a:lnTo>
                  <a:pt x="0" y="0"/>
                </a:lnTo>
                <a:lnTo>
                  <a:pt x="0" y="1499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52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4294967295"/>
          </p:nvPr>
        </p:nvSpPr>
        <p:spPr>
          <a:xfrm>
            <a:off x="685923" y="1412776"/>
            <a:ext cx="8062541" cy="4320479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Cambria" panose="02040503050406030204" pitchFamily="18" charset="0"/>
              </a:rPr>
              <a:t>Uzasadnienie powstania systemu Rad,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Cambria" panose="02040503050406030204" pitchFamily="18" charset="0"/>
              </a:rPr>
              <a:t>Rada: Korzyści dla przedsiębiorców,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Cambria" panose="02040503050406030204" pitchFamily="18" charset="0"/>
              </a:rPr>
              <a:t>System </a:t>
            </a:r>
            <a:r>
              <a:rPr lang="pl-PL" sz="2500" dirty="0" smtClean="0">
                <a:latin typeface="Cambria" panose="02040503050406030204" pitchFamily="18" charset="0"/>
              </a:rPr>
              <a:t>Rad ds. </a:t>
            </a:r>
            <a:r>
              <a:rPr lang="pl-PL" sz="2500" dirty="0" smtClean="0">
                <a:latin typeface="Cambria" panose="02040503050406030204" pitchFamily="18" charset="0"/>
              </a:rPr>
              <a:t>Kompetencji</a:t>
            </a:r>
            <a:r>
              <a:rPr lang="pl-PL" sz="2500" dirty="0" smtClean="0">
                <a:latin typeface="Cambria" panose="020405030504060302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Cambria" panose="02040503050406030204" pitchFamily="18" charset="0"/>
              </a:rPr>
              <a:t>Rady sektorowe, w tym zadania rad,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Cambria" panose="02040503050406030204" pitchFamily="18" charset="0"/>
              </a:rPr>
              <a:t>Konkurs na wybór sektorowych rad.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512386"/>
          </a:xfrm>
        </p:spPr>
        <p:txBody>
          <a:bodyPr/>
          <a:lstStyle/>
          <a:p>
            <a:r>
              <a:rPr lang="pl-PL" sz="3000" dirty="0" smtClean="0">
                <a:solidFill>
                  <a:schemeClr val="accent2">
                    <a:lumMod val="75000"/>
                  </a:schemeClr>
                </a:solidFill>
              </a:rPr>
              <a:t>Plan prezentacji:</a:t>
            </a:r>
            <a:endParaRPr lang="en-US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013700" cy="648072"/>
          </a:xfrm>
        </p:spPr>
        <p:txBody>
          <a:bodyPr/>
          <a:lstStyle/>
          <a:p>
            <a:pPr marL="358775" indent="-358775"/>
            <a:r>
              <a:rPr lang="pl-PL" altLang="pl-PL" sz="3000" b="1" dirty="0" smtClean="0">
                <a:solidFill>
                  <a:schemeClr val="accent2">
                    <a:lumMod val="75000"/>
                  </a:schemeClr>
                </a:solidFill>
              </a:rPr>
              <a:t>Uzasadnienie powołania systemu Rad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484784"/>
            <a:ext cx="7992888" cy="4680520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l-PL" dirty="0" smtClean="0">
                <a:latin typeface="Cambria" pitchFamily="18" charset="0"/>
              </a:rPr>
              <a:t>75% </a:t>
            </a:r>
            <a:r>
              <a:rPr lang="pl-PL" dirty="0">
                <a:latin typeface="Cambria" panose="02040503050406030204" pitchFamily="18" charset="0"/>
              </a:rPr>
              <a:t>przedsiębiorców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pl-PL" dirty="0" smtClean="0">
                <a:latin typeface="Cambria" panose="02040503050406030204" pitchFamily="18" charset="0"/>
              </a:rPr>
              <a:t>deklaruje problem ze znalezieniem kandydatów do pracy odpowiadających na ich potrzeby,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dirty="0" smtClean="0">
                <a:latin typeface="Cambria" panose="02040503050406030204" pitchFamily="18" charset="0"/>
              </a:rPr>
              <a:t>30</a:t>
            </a:r>
            <a:r>
              <a:rPr lang="pl-PL" dirty="0">
                <a:latin typeface="Cambria" panose="02040503050406030204" pitchFamily="18" charset="0"/>
              </a:rPr>
              <a:t>% pracodawców nie </a:t>
            </a:r>
            <a:r>
              <a:rPr lang="pl-PL" dirty="0" smtClean="0">
                <a:latin typeface="Cambria" panose="02040503050406030204" pitchFamily="18" charset="0"/>
              </a:rPr>
              <a:t>inwestuje </a:t>
            </a:r>
            <a:r>
              <a:rPr lang="pl-PL" dirty="0">
                <a:latin typeface="Cambria" panose="02040503050406030204" pitchFamily="18" charset="0"/>
              </a:rPr>
              <a:t>w rozwój swoich pracowników, </a:t>
            </a:r>
            <a:endParaRPr lang="pl-PL" dirty="0" smtClean="0">
              <a:latin typeface="Cambria" panose="020405030504060302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dirty="0" smtClean="0">
                <a:latin typeface="Cambria" panose="02040503050406030204" pitchFamily="18" charset="0"/>
              </a:rPr>
              <a:t>25% spośród tych pracodawców, </a:t>
            </a:r>
            <a:r>
              <a:rPr lang="pl-PL" dirty="0">
                <a:latin typeface="Cambria" panose="02040503050406030204" pitchFamily="18" charset="0"/>
              </a:rPr>
              <a:t>którzy korzystają z edukacji </a:t>
            </a:r>
            <a:r>
              <a:rPr lang="pl-PL" dirty="0" err="1">
                <a:latin typeface="Cambria" panose="02040503050406030204" pitchFamily="18" charset="0"/>
              </a:rPr>
              <a:t>pozaformalnej</a:t>
            </a:r>
            <a:r>
              <a:rPr lang="pl-PL" dirty="0">
                <a:latin typeface="Cambria" panose="02040503050406030204" pitchFamily="18" charset="0"/>
              </a:rPr>
              <a:t>, </a:t>
            </a:r>
            <a:r>
              <a:rPr lang="pl-PL" dirty="0" smtClean="0">
                <a:latin typeface="Cambria" panose="02040503050406030204" pitchFamily="18" charset="0"/>
              </a:rPr>
              <a:t>nie </a:t>
            </a:r>
            <a:r>
              <a:rPr lang="pl-PL" dirty="0">
                <a:latin typeface="Cambria" panose="02040503050406030204" pitchFamily="18" charset="0"/>
              </a:rPr>
              <a:t>jest zadowolona z </a:t>
            </a:r>
            <a:r>
              <a:rPr lang="pl-PL" dirty="0" smtClean="0">
                <a:latin typeface="Cambria" panose="02040503050406030204" pitchFamily="18" charset="0"/>
              </a:rPr>
              <a:t>efektów,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dirty="0" smtClean="0">
                <a:latin typeface="Cambria" panose="02040503050406030204" pitchFamily="18" charset="0"/>
              </a:rPr>
              <a:t>30</a:t>
            </a:r>
            <a:r>
              <a:rPr lang="pl-PL" dirty="0">
                <a:latin typeface="Cambria" panose="02040503050406030204" pitchFamily="18" charset="0"/>
              </a:rPr>
              <a:t>% przedsiębiorców spośród nieinwestujących </a:t>
            </a:r>
            <a:r>
              <a:rPr lang="pl-PL" dirty="0" smtClean="0">
                <a:latin typeface="Cambria" panose="02040503050406030204" pitchFamily="18" charset="0"/>
              </a:rPr>
              <a:t>jako </a:t>
            </a:r>
            <a:r>
              <a:rPr lang="pl-PL" dirty="0">
                <a:latin typeface="Cambria" panose="02040503050406030204" pitchFamily="18" charset="0"/>
              </a:rPr>
              <a:t>główną przyczynę wskazuje brak oferty odpowiadającej na jego </a:t>
            </a:r>
            <a:r>
              <a:rPr lang="pl-PL" dirty="0" smtClean="0">
                <a:latin typeface="Cambria" panose="02040503050406030204" pitchFamily="18" charset="0"/>
              </a:rPr>
              <a:t>potrzeby.</a:t>
            </a:r>
          </a:p>
          <a:p>
            <a:pPr marL="0" indent="0"/>
            <a:r>
              <a:rPr lang="pl-PL" dirty="0">
                <a:latin typeface="Cambria" panose="02040503050406030204" pitchFamily="18" charset="0"/>
              </a:rPr>
              <a:t>	</a:t>
            </a:r>
            <a:r>
              <a:rPr lang="pl-PL" dirty="0" smtClean="0">
                <a:latin typeface="Cambria" panose="02040503050406030204" pitchFamily="18" charset="0"/>
              </a:rPr>
              <a:t>		</a:t>
            </a:r>
          </a:p>
          <a:p>
            <a:pPr marL="0" indent="0"/>
            <a:r>
              <a:rPr lang="pl-PL" dirty="0">
                <a:latin typeface="Cambria" panose="02040503050406030204" pitchFamily="18" charset="0"/>
              </a:rPr>
              <a:t>	</a:t>
            </a:r>
            <a:r>
              <a:rPr lang="pl-PL" dirty="0" smtClean="0">
                <a:latin typeface="Cambria" panose="02040503050406030204" pitchFamily="18" charset="0"/>
              </a:rPr>
              <a:t>              Więcej informacji na </a:t>
            </a:r>
            <a:r>
              <a:rPr lang="pl-PL" dirty="0" smtClean="0">
                <a:solidFill>
                  <a:srgbClr val="FFC000"/>
                </a:solidFill>
                <a:latin typeface="Cambria" panose="02040503050406030204" pitchFamily="18" charset="0"/>
                <a:hlinkClick r:id="rId2"/>
              </a:rPr>
              <a:t>www.bkl.parp.gov.pl</a:t>
            </a:r>
            <a:endParaRPr lang="pl-PL" dirty="0" smtClean="0">
              <a:solidFill>
                <a:srgbClr val="FFC000"/>
              </a:solidFill>
              <a:latin typeface="Cambria" panose="02040503050406030204" pitchFamily="18" charset="0"/>
            </a:endParaRPr>
          </a:p>
          <a:p>
            <a:pPr marL="0" indent="0"/>
            <a:endParaRPr lang="pl-PL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1167"/>
            <a:ext cx="1152128" cy="113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00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4294967295"/>
          </p:nvPr>
        </p:nvSpPr>
        <p:spPr>
          <a:xfrm>
            <a:off x="685923" y="1412776"/>
            <a:ext cx="8062541" cy="4320479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436340" indent="-436340" algn="just">
              <a:buFont typeface="Arial" pitchFamily="34" charset="0"/>
              <a:buChar char="•"/>
            </a:pPr>
            <a:r>
              <a:rPr lang="pl-PL" sz="2500" dirty="0" smtClean="0">
                <a:latin typeface="Cambria" pitchFamily="18" charset="0"/>
              </a:rPr>
              <a:t>Diagnoza zapotrzebowania na kompetencje pracowników w sektorze,</a:t>
            </a:r>
          </a:p>
          <a:p>
            <a:pPr marL="436340" indent="-436340" algn="just">
              <a:buFont typeface="Arial" pitchFamily="34" charset="0"/>
              <a:buChar char="•"/>
            </a:pPr>
            <a:r>
              <a:rPr lang="pl-PL" sz="2500" dirty="0" smtClean="0">
                <a:latin typeface="Cambria" pitchFamily="18" charset="0"/>
              </a:rPr>
              <a:t>Platforma dyskusji z instytucjami edukacyjnymi,</a:t>
            </a:r>
          </a:p>
          <a:p>
            <a:pPr marL="436340" indent="-436340" algn="just">
              <a:buFont typeface="Arial" pitchFamily="34" charset="0"/>
              <a:buChar char="•"/>
            </a:pPr>
            <a:r>
              <a:rPr lang="pl-PL" sz="2500" dirty="0" smtClean="0">
                <a:latin typeface="Cambria" pitchFamily="18" charset="0"/>
              </a:rPr>
              <a:t>Wpływ na kształt kwalifikacji w sektorze,</a:t>
            </a:r>
          </a:p>
          <a:p>
            <a:pPr marL="436340" indent="-436340" algn="just">
              <a:buFont typeface="Arial" pitchFamily="34" charset="0"/>
              <a:buChar char="•"/>
            </a:pPr>
            <a:r>
              <a:rPr lang="pl-PL" sz="2500" dirty="0" smtClean="0">
                <a:latin typeface="Cambria" pitchFamily="18" charset="0"/>
              </a:rPr>
              <a:t>Wpływ na kompetencje dostarczane przez szkoły           i uczelnie pracodawcom z sektora.</a:t>
            </a:r>
          </a:p>
          <a:p>
            <a:pPr marL="436340" indent="-436340">
              <a:buFont typeface="Arial" pitchFamily="34" charset="0"/>
              <a:buChar char="•"/>
            </a:pPr>
            <a:endParaRPr lang="pl-PL" sz="2200" dirty="0" smtClean="0">
              <a:latin typeface="Cambria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512386"/>
          </a:xfrm>
        </p:spPr>
        <p:txBody>
          <a:bodyPr/>
          <a:lstStyle/>
          <a:p>
            <a:r>
              <a:rPr lang="pl-PL" sz="3000" dirty="0" smtClean="0">
                <a:solidFill>
                  <a:schemeClr val="accent2">
                    <a:lumMod val="75000"/>
                  </a:schemeClr>
                </a:solidFill>
              </a:rPr>
              <a:t>Rada: Korzyści dla przedsiębiorców</a:t>
            </a:r>
            <a:endParaRPr lang="en-US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zaokrąglony 17"/>
          <p:cNvSpPr/>
          <p:nvPr/>
        </p:nvSpPr>
        <p:spPr>
          <a:xfrm>
            <a:off x="899592" y="2645006"/>
            <a:ext cx="3456384" cy="2224154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9" tIns="45710" rIns="91419" bIns="45710" rtlCol="0" anchor="ctr"/>
          <a:lstStyle/>
          <a:p>
            <a:pPr algn="ctr"/>
            <a:r>
              <a:rPr lang="pl-PL" sz="3200" dirty="0" smtClean="0">
                <a:solidFill>
                  <a:schemeClr val="tx1"/>
                </a:solidFill>
                <a:latin typeface="Cambria" pitchFamily="18" charset="0"/>
              </a:rPr>
              <a:t>Sektorowe Rady </a:t>
            </a:r>
            <a:r>
              <a:rPr lang="pl-PL" sz="3200" dirty="0">
                <a:solidFill>
                  <a:schemeClr val="tx1"/>
                </a:solidFill>
                <a:latin typeface="Cambria" pitchFamily="18" charset="0"/>
              </a:rPr>
              <a:t>ds. </a:t>
            </a:r>
            <a:r>
              <a:rPr lang="pl-PL" sz="3200" dirty="0" smtClean="0">
                <a:solidFill>
                  <a:schemeClr val="tx1"/>
                </a:solidFill>
                <a:latin typeface="Cambria" pitchFamily="18" charset="0"/>
              </a:rPr>
              <a:t>Kompetencji </a:t>
            </a:r>
            <a:endParaRPr lang="en-US" sz="3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4499992" y="2636912"/>
            <a:ext cx="4248472" cy="3559891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9" tIns="45710" rIns="91419" bIns="45710" rtlCol="0" anchor="ctr"/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Cambria" pitchFamily="18" charset="0"/>
              </a:rPr>
              <a:t>Bilans Kapitału Ludzkiego  </a:t>
            </a:r>
            <a:br>
              <a:rPr lang="pl-PL" sz="32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pl-PL" sz="3200" dirty="0">
                <a:solidFill>
                  <a:schemeClr val="tx1"/>
                </a:solidFill>
                <a:latin typeface="Cambria" pitchFamily="18" charset="0"/>
              </a:rPr>
              <a:t>i bilanse kompetencji dla każdego sektora w którym funkcjonuje Rada</a:t>
            </a:r>
            <a:endParaRPr lang="en-US" sz="3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899592" y="1846984"/>
            <a:ext cx="7848872" cy="573904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9" tIns="45710" rIns="91419" bIns="45710" rtlCol="0" anchor="ctr"/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Cambria" pitchFamily="18" charset="0"/>
              </a:rPr>
              <a:t>Rada Programowa ds. </a:t>
            </a:r>
            <a:r>
              <a:rPr lang="pl-PL" sz="3200" dirty="0" smtClean="0">
                <a:solidFill>
                  <a:schemeClr val="tx1"/>
                </a:solidFill>
                <a:latin typeface="Cambria" pitchFamily="18" charset="0"/>
              </a:rPr>
              <a:t>Kompetencji</a:t>
            </a:r>
            <a:endParaRPr lang="en-US" sz="3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817178" y="1056719"/>
            <a:ext cx="801370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950" b="0" i="0">
                <a:solidFill>
                  <a:srgbClr val="231F20"/>
                </a:solidFill>
                <a:latin typeface="Source Sans Pro"/>
                <a:ea typeface="+mj-ea"/>
                <a:cs typeface="Source Sans Pro"/>
              </a:defRPr>
            </a:lvl1pPr>
          </a:lstStyle>
          <a:p>
            <a:r>
              <a:rPr lang="pl-PL" altLang="pl-PL" sz="3000" b="1" kern="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System Rad ds. </a:t>
            </a:r>
            <a:r>
              <a:rPr lang="pl-PL" altLang="pl-PL" sz="3000" b="1" kern="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Kompetencji</a:t>
            </a:r>
            <a:endParaRPr lang="pl-PL" altLang="pl-PL" sz="3000" b="1" kern="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8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4294967295"/>
          </p:nvPr>
        </p:nvSpPr>
        <p:spPr>
          <a:xfrm>
            <a:off x="685923" y="1412776"/>
            <a:ext cx="8062541" cy="4320479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436340" indent="-436340">
              <a:buFont typeface="Arial" pitchFamily="34" charset="0"/>
              <a:buChar char="•"/>
            </a:pPr>
            <a:r>
              <a:rPr lang="pl-PL" sz="2500" dirty="0" smtClean="0">
                <a:latin typeface="Cambria" panose="02040503050406030204" pitchFamily="18" charset="0"/>
              </a:rPr>
              <a:t>organizacja </a:t>
            </a:r>
            <a:r>
              <a:rPr lang="pl-PL" sz="2500" dirty="0">
                <a:latin typeface="Cambria" pitchFamily="18" charset="0"/>
              </a:rPr>
              <a:t>prac Rady Programowej </a:t>
            </a:r>
            <a:r>
              <a:rPr lang="pl-PL" sz="2500" dirty="0" smtClean="0">
                <a:latin typeface="Cambria" pitchFamily="18" charset="0"/>
              </a:rPr>
              <a:t>i jej finansowanie należy </a:t>
            </a:r>
            <a:r>
              <a:rPr lang="pl-PL" sz="2500" dirty="0">
                <a:latin typeface="Cambria" pitchFamily="18" charset="0"/>
              </a:rPr>
              <a:t>do zadań PARP</a:t>
            </a:r>
            <a:r>
              <a:rPr lang="pl-PL" sz="2500" dirty="0" smtClean="0">
                <a:latin typeface="Cambria" pitchFamily="18" charset="0"/>
              </a:rPr>
              <a:t>;</a:t>
            </a:r>
          </a:p>
          <a:p>
            <a:pPr marL="0" indent="0"/>
            <a:r>
              <a:rPr lang="pl-PL" sz="2500" dirty="0" smtClean="0">
                <a:latin typeface="Cambria" pitchFamily="18" charset="0"/>
              </a:rPr>
              <a:t>Skład: przedstawiciele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Cambria" pitchFamily="18" charset="0"/>
              </a:rPr>
              <a:t>partnerów </a:t>
            </a:r>
            <a:r>
              <a:rPr lang="pl-PL" sz="2500" dirty="0">
                <a:latin typeface="Cambria" pitchFamily="18" charset="0"/>
              </a:rPr>
              <a:t>społecznych,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Cambria" pitchFamily="18" charset="0"/>
              </a:rPr>
              <a:t>przedsiębiorców i organizacji przedsiębiorców,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Cambria" pitchFamily="18" charset="0"/>
              </a:rPr>
              <a:t>nauki </a:t>
            </a:r>
            <a:r>
              <a:rPr lang="pl-PL" sz="2500" dirty="0">
                <a:latin typeface="Cambria" pitchFamily="18" charset="0"/>
              </a:rPr>
              <a:t>i edukacji formalnej i </a:t>
            </a:r>
            <a:r>
              <a:rPr lang="pl-PL" sz="2500" dirty="0" err="1" smtClean="0">
                <a:latin typeface="Cambria" pitchFamily="18" charset="0"/>
              </a:rPr>
              <a:t>pozaformalnej</a:t>
            </a:r>
            <a:r>
              <a:rPr lang="pl-PL" sz="2500" dirty="0" smtClean="0">
                <a:latin typeface="Cambria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 smtClean="0">
                <a:latin typeface="Cambria" pitchFamily="18" charset="0"/>
              </a:rPr>
              <a:t>kluczowych </a:t>
            </a:r>
            <a:r>
              <a:rPr lang="pl-PL" sz="2500" dirty="0">
                <a:latin typeface="Cambria" pitchFamily="18" charset="0"/>
              </a:rPr>
              <a:t>ministerstw (MEN, </a:t>
            </a:r>
            <a:r>
              <a:rPr lang="pl-PL" sz="2500" dirty="0" err="1">
                <a:latin typeface="Cambria" pitchFamily="18" charset="0"/>
              </a:rPr>
              <a:t>MNiSW</a:t>
            </a:r>
            <a:r>
              <a:rPr lang="pl-PL" sz="2500" dirty="0">
                <a:latin typeface="Cambria" pitchFamily="18" charset="0"/>
              </a:rPr>
              <a:t>, MG, </a:t>
            </a:r>
            <a:r>
              <a:rPr lang="pl-PL" sz="2500" dirty="0" err="1">
                <a:latin typeface="Cambria" pitchFamily="18" charset="0"/>
              </a:rPr>
              <a:t>MPiPS</a:t>
            </a:r>
            <a:r>
              <a:rPr lang="pl-PL" sz="2500" dirty="0">
                <a:latin typeface="Cambria" pitchFamily="18" charset="0"/>
              </a:rPr>
              <a:t>) </a:t>
            </a:r>
            <a:endParaRPr lang="pl-PL" sz="25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512386"/>
          </a:xfrm>
        </p:spPr>
        <p:txBody>
          <a:bodyPr/>
          <a:lstStyle/>
          <a:p>
            <a:r>
              <a:rPr lang="pl-PL" sz="3000" dirty="0">
                <a:solidFill>
                  <a:schemeClr val="accent2">
                    <a:lumMod val="75000"/>
                  </a:schemeClr>
                </a:solidFill>
              </a:rPr>
              <a:t>Rada Programowa ds. </a:t>
            </a:r>
            <a:r>
              <a:rPr lang="pl-PL" sz="3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pl-PL" sz="3000" dirty="0" smtClean="0">
                <a:solidFill>
                  <a:schemeClr val="accent2">
                    <a:lumMod val="75000"/>
                  </a:schemeClr>
                </a:solidFill>
              </a:rPr>
              <a:t>ompetencji</a:t>
            </a:r>
            <a:endParaRPr lang="en-US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4294967295"/>
          </p:nvPr>
        </p:nvSpPr>
        <p:spPr>
          <a:xfrm>
            <a:off x="685923" y="1412777"/>
            <a:ext cx="8062541" cy="4536504"/>
          </a:xfrm>
          <a:prstGeom prst="rect">
            <a:avLst/>
          </a:prstGeom>
        </p:spPr>
        <p:txBody>
          <a:bodyPr lIns="91419" tIns="45710" rIns="91419" bIns="45710"/>
          <a:lstStyle/>
          <a:p>
            <a:pPr marL="232715" indent="-232715">
              <a:buFont typeface="Arial" pitchFamily="34" charset="0"/>
              <a:buChar char="•"/>
            </a:pPr>
            <a:r>
              <a:rPr lang="pl-PL" dirty="0">
                <a:latin typeface="Cambria" panose="02040503050406030204" pitchFamily="18" charset="0"/>
              </a:rPr>
              <a:t>Nowelizacja Ustawy o utworzeniu PARP, art. </a:t>
            </a:r>
            <a:r>
              <a:rPr lang="pl-PL" dirty="0" smtClean="0">
                <a:latin typeface="Cambria" pitchFamily="18" charset="0"/>
              </a:rPr>
              <a:t>4b,</a:t>
            </a:r>
            <a:endParaRPr lang="pl-PL" dirty="0">
              <a:latin typeface="Cambria" pitchFamily="18" charset="0"/>
            </a:endParaRPr>
          </a:p>
          <a:p>
            <a:pPr marL="232715" indent="-232715">
              <a:buFont typeface="Arial" pitchFamily="34" charset="0"/>
              <a:buChar char="•"/>
            </a:pPr>
            <a:r>
              <a:rPr lang="pl-PL" dirty="0">
                <a:latin typeface="Cambria" pitchFamily="18" charset="0"/>
              </a:rPr>
              <a:t>Powołanie Rady Programowej i Rad Sektorowych  </a:t>
            </a:r>
            <a:r>
              <a:rPr lang="pl-PL" dirty="0" smtClean="0">
                <a:latin typeface="Cambria" pitchFamily="18" charset="0"/>
              </a:rPr>
              <a:t>przez ministra </a:t>
            </a:r>
            <a:r>
              <a:rPr lang="pl-PL" dirty="0">
                <a:latin typeface="Cambria" pitchFamily="18" charset="0"/>
              </a:rPr>
              <a:t>właściwego ds. gospodarki na wniosek Prezesa </a:t>
            </a:r>
            <a:r>
              <a:rPr lang="pl-PL" dirty="0" smtClean="0">
                <a:latin typeface="Cambria" pitchFamily="18" charset="0"/>
              </a:rPr>
              <a:t>PARP,</a:t>
            </a:r>
            <a:endParaRPr lang="pl-PL" dirty="0">
              <a:latin typeface="Cambria" pitchFamily="18" charset="0"/>
            </a:endParaRPr>
          </a:p>
          <a:p>
            <a:pPr marL="232715" indent="-232715">
              <a:buFont typeface="Arial" pitchFamily="34" charset="0"/>
              <a:buChar char="•"/>
            </a:pPr>
            <a:r>
              <a:rPr lang="pl-PL" dirty="0" smtClean="0">
                <a:latin typeface="Cambria" pitchFamily="18" charset="0"/>
              </a:rPr>
              <a:t>Minister gospodarki określa </a:t>
            </a:r>
            <a:r>
              <a:rPr lang="pl-PL" dirty="0">
                <a:latin typeface="Cambria" pitchFamily="18" charset="0"/>
              </a:rPr>
              <a:t>cel, skład i zadania Rady Programowej oraz Rad </a:t>
            </a:r>
            <a:r>
              <a:rPr lang="pl-PL" dirty="0" smtClean="0">
                <a:latin typeface="Cambria" pitchFamily="18" charset="0"/>
              </a:rPr>
              <a:t>Sektorowych</a:t>
            </a:r>
          </a:p>
          <a:p>
            <a:pPr marL="232715" lvl="0" indent="-232715">
              <a:buFont typeface="Arial" pitchFamily="34" charset="0"/>
              <a:buChar char="•"/>
            </a:pPr>
            <a:r>
              <a:rPr lang="pl-PL" dirty="0" smtClean="0">
                <a:latin typeface="Cambria" pitchFamily="18" charset="0"/>
              </a:rPr>
              <a:t>Rada Programowa i rady sektorowe działają </a:t>
            </a:r>
            <a:r>
              <a:rPr lang="pl-PL" dirty="0">
                <a:latin typeface="Cambria" pitchFamily="18" charset="0"/>
              </a:rPr>
              <a:t>w oparciu o </a:t>
            </a:r>
            <a:r>
              <a:rPr lang="pl-PL" dirty="0" smtClean="0">
                <a:latin typeface="Cambria" pitchFamily="18" charset="0"/>
              </a:rPr>
              <a:t>uchwalony regulamin </a:t>
            </a:r>
            <a:r>
              <a:rPr lang="pl-PL" dirty="0">
                <a:latin typeface="Cambria" pitchFamily="18" charset="0"/>
              </a:rPr>
              <a:t>zatwierdzony przez Prezesa Agencji;</a:t>
            </a:r>
          </a:p>
          <a:p>
            <a:pPr marL="232715" indent="-232715">
              <a:buFont typeface="Arial" pitchFamily="34" charset="0"/>
              <a:buChar char="•"/>
            </a:pPr>
            <a:endParaRPr lang="pl-PL" sz="2200" dirty="0">
              <a:latin typeface="Cambria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90277" y="764704"/>
            <a:ext cx="7848872" cy="576064"/>
          </a:xfrm>
        </p:spPr>
        <p:txBody>
          <a:bodyPr/>
          <a:lstStyle/>
          <a:p>
            <a:r>
              <a:rPr lang="pl-PL" sz="3000" dirty="0">
                <a:solidFill>
                  <a:schemeClr val="accent2">
                    <a:lumMod val="75000"/>
                  </a:schemeClr>
                </a:solidFill>
              </a:rPr>
              <a:t>Podstawy prawne funkcjonowania Rad</a:t>
            </a:r>
            <a:endParaRPr lang="en-US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0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ymbol zastępczy zawartości 2"/>
          <p:cNvSpPr>
            <a:spLocks noGrp="1"/>
          </p:cNvSpPr>
          <p:nvPr>
            <p:ph idx="4294967295"/>
          </p:nvPr>
        </p:nvSpPr>
        <p:spPr>
          <a:xfrm>
            <a:off x="690277" y="1274052"/>
            <a:ext cx="8212721" cy="5251292"/>
          </a:xfrm>
          <a:prstGeom prst="rect">
            <a:avLst/>
          </a:prstGeom>
        </p:spPr>
        <p:txBody>
          <a:bodyPr lIns="91419" tIns="45710" rIns="91419" bIns="45710" numCol="3"/>
          <a:lstStyle/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Finansowy,</a:t>
            </a:r>
            <a:endParaRPr lang="en-US" sz="1800" dirty="0">
              <a:latin typeface="Cambria" panose="02040503050406030204" pitchFamily="18" charset="0"/>
            </a:endParaRP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Budowlany</a:t>
            </a:r>
            <a:endParaRPr lang="en-US" sz="1800" dirty="0">
              <a:latin typeface="Cambria" panose="02040503050406030204" pitchFamily="18" charset="0"/>
            </a:endParaRP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Telekomunikacja,</a:t>
            </a: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IT</a:t>
            </a:r>
            <a:endParaRPr lang="en-US" sz="1800" dirty="0">
              <a:latin typeface="Cambria" panose="02040503050406030204" pitchFamily="18" charset="0"/>
            </a:endParaRP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Turystyczny,</a:t>
            </a:r>
            <a:endParaRPr lang="en-US" sz="1800" dirty="0">
              <a:latin typeface="Cambria" panose="02040503050406030204" pitchFamily="18" charset="0"/>
            </a:endParaRP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Komunikacji Marketingowej,</a:t>
            </a:r>
            <a:endParaRPr lang="en-US" sz="1800" dirty="0">
              <a:latin typeface="Cambria" panose="02040503050406030204" pitchFamily="18" charset="0"/>
            </a:endParaRPr>
          </a:p>
          <a:p>
            <a:pPr marL="0" lvl="0" indent="0"/>
            <a:r>
              <a:rPr lang="pl-PL" sz="1800" dirty="0">
                <a:latin typeface="Cambria" panose="02040503050406030204" pitchFamily="18" charset="0"/>
              </a:rPr>
              <a:t>Rachunkowo-księgowy i </a:t>
            </a:r>
            <a:r>
              <a:rPr lang="pl-PL" sz="1800" dirty="0" smtClean="0">
                <a:latin typeface="Cambria" panose="02040503050406030204" pitchFamily="18" charset="0"/>
              </a:rPr>
              <a:t>doradztwa podatkowego,</a:t>
            </a:r>
            <a:endParaRPr lang="en-US" sz="1800" dirty="0">
              <a:latin typeface="Cambria" panose="02040503050406030204" pitchFamily="18" charset="0"/>
            </a:endParaRPr>
          </a:p>
          <a:p>
            <a:pPr marL="0" lvl="0" indent="0"/>
            <a:r>
              <a:rPr lang="pl-PL" sz="1800" dirty="0">
                <a:latin typeface="Cambria" panose="02040503050406030204" pitchFamily="18" charset="0"/>
              </a:rPr>
              <a:t>Przemysłu mody i </a:t>
            </a:r>
            <a:r>
              <a:rPr lang="pl-PL" sz="1800" dirty="0" smtClean="0">
                <a:latin typeface="Cambria" panose="02040503050406030204" pitchFamily="18" charset="0"/>
              </a:rPr>
              <a:t>innowacyjnych tekstyliów,</a:t>
            </a:r>
            <a:endParaRPr lang="en-US" sz="1800" dirty="0">
              <a:latin typeface="Cambria" panose="02040503050406030204" pitchFamily="18" charset="0"/>
            </a:endParaRP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    </a:t>
            </a:r>
            <a:r>
              <a:rPr lang="pl-PL" sz="1800" dirty="0" smtClean="0">
                <a:latin typeface="Cambria" panose="02040503050406030204" pitchFamily="18" charset="0"/>
              </a:rPr>
              <a:t>Produkcja </a:t>
            </a:r>
            <a:r>
              <a:rPr lang="pl-PL" sz="1800" dirty="0" smtClean="0">
                <a:latin typeface="Cambria" panose="02040503050406030204" pitchFamily="18" charset="0"/>
              </a:rPr>
              <a:t>przemysłowa,</a:t>
            </a:r>
          </a:p>
          <a:p>
            <a:pPr marL="0" lvl="0" indent="0"/>
            <a:r>
              <a:rPr lang="pl-PL" sz="1800" dirty="0">
                <a:latin typeface="Cambria" panose="02040503050406030204" pitchFamily="18" charset="0"/>
              </a:rPr>
              <a:t> </a:t>
            </a:r>
            <a:r>
              <a:rPr lang="pl-PL" sz="1800" dirty="0" smtClean="0">
                <a:latin typeface="Cambria" panose="02040503050406030204" pitchFamily="18" charset="0"/>
              </a:rPr>
              <a:t>   Handel</a:t>
            </a:r>
          </a:p>
          <a:p>
            <a:pPr marL="0" lvl="0" indent="0"/>
            <a:r>
              <a:rPr lang="pl-PL" sz="1800" dirty="0">
                <a:latin typeface="Cambria" panose="02040503050406030204" pitchFamily="18" charset="0"/>
              </a:rPr>
              <a:t> </a:t>
            </a:r>
            <a:r>
              <a:rPr lang="pl-PL" sz="1800" dirty="0" smtClean="0">
                <a:latin typeface="Cambria" panose="02040503050406030204" pitchFamily="18" charset="0"/>
              </a:rPr>
              <a:t>   Samochodowy,</a:t>
            </a: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    Chemiczny,</a:t>
            </a: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    Nieruchomości,</a:t>
            </a: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    Meblarski,</a:t>
            </a:r>
            <a:endParaRPr lang="pl-PL" sz="1800" dirty="0">
              <a:latin typeface="Cambria" panose="02040503050406030204" pitchFamily="18" charset="0"/>
            </a:endParaRPr>
          </a:p>
          <a:p>
            <a:pPr marL="0" lvl="0" indent="0"/>
            <a:r>
              <a:rPr lang="pl-PL" sz="1800" dirty="0" smtClean="0">
                <a:latin typeface="Cambria" panose="02040503050406030204" pitchFamily="18" charset="0"/>
              </a:rPr>
              <a:t>    Transport,</a:t>
            </a:r>
          </a:p>
          <a:p>
            <a:pPr marL="0" lvl="0" indent="0"/>
            <a:r>
              <a:rPr lang="pl-PL" sz="1800" b="1" dirty="0" smtClean="0">
                <a:latin typeface="Cambria" panose="02040503050406030204" pitchFamily="18" charset="0"/>
              </a:rPr>
              <a:t>    </a:t>
            </a:r>
            <a:r>
              <a:rPr lang="pl-PL" sz="1800" dirty="0" smtClean="0">
                <a:latin typeface="Cambria" panose="02040503050406030204" pitchFamily="18" charset="0"/>
              </a:rPr>
              <a:t>Farmaceutyczny,</a:t>
            </a:r>
          </a:p>
          <a:p>
            <a:pPr marL="0" lvl="0" indent="0"/>
            <a:r>
              <a:rPr lang="pl-PL" sz="1800" b="1" dirty="0">
                <a:latin typeface="Cambria" panose="02040503050406030204" pitchFamily="18" charset="0"/>
              </a:rPr>
              <a:t> </a:t>
            </a:r>
            <a:r>
              <a:rPr lang="pl-PL" sz="1800" b="1" dirty="0" smtClean="0">
                <a:latin typeface="Cambria" panose="02040503050406030204" pitchFamily="18" charset="0"/>
              </a:rPr>
              <a:t>   </a:t>
            </a:r>
            <a:r>
              <a:rPr lang="pl-PL" sz="1800" dirty="0" smtClean="0">
                <a:latin typeface="Cambria" panose="02040503050406030204" pitchFamily="18" charset="0"/>
              </a:rPr>
              <a:t>Spożywczy</a:t>
            </a:r>
            <a:r>
              <a:rPr lang="pl-PL" sz="1800" dirty="0">
                <a:latin typeface="Cambria" panose="02040503050406030204" pitchFamily="18" charset="0"/>
              </a:rPr>
              <a:t>, </a:t>
            </a:r>
            <a:endParaRPr lang="pl-PL" sz="1800" dirty="0" smtClean="0">
              <a:latin typeface="Cambria" panose="02040503050406030204" pitchFamily="18" charset="0"/>
            </a:endParaRPr>
          </a:p>
          <a:p>
            <a:pPr marL="0" lvl="0" indent="0"/>
            <a:r>
              <a:rPr lang="pl-PL" sz="1800" dirty="0">
                <a:latin typeface="Cambria" panose="02040503050406030204" pitchFamily="18" charset="0"/>
              </a:rPr>
              <a:t> </a:t>
            </a:r>
            <a:r>
              <a:rPr lang="pl-PL" sz="1800" dirty="0" smtClean="0">
                <a:latin typeface="Cambria" panose="02040503050406030204" pitchFamily="18" charset="0"/>
              </a:rPr>
              <a:t>   Kultury fizycznej,</a:t>
            </a:r>
          </a:p>
          <a:p>
            <a:pPr marL="0" lvl="0" indent="0"/>
            <a:r>
              <a:rPr lang="pl-PL" sz="1800" dirty="0">
                <a:latin typeface="Cambria" panose="02040503050406030204" pitchFamily="18" charset="0"/>
              </a:rPr>
              <a:t> </a:t>
            </a:r>
            <a:r>
              <a:rPr lang="pl-PL" sz="1800" dirty="0" smtClean="0">
                <a:latin typeface="Cambria" panose="02040503050406030204" pitchFamily="18" charset="0"/>
              </a:rPr>
              <a:t>   Opieka zdrowotna</a:t>
            </a:r>
          </a:p>
          <a:p>
            <a:endParaRPr lang="en-US" sz="1800" dirty="0">
              <a:latin typeface="Cambria" panose="02040503050406030204" pitchFamily="18" charset="0"/>
            </a:endParaRPr>
          </a:p>
          <a:p>
            <a:pPr marL="0" indent="0"/>
            <a:endParaRPr lang="pl-PL" sz="1800" dirty="0">
              <a:latin typeface="Cambria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827584" y="748118"/>
            <a:ext cx="8075414" cy="52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1" tIns="0" rIns="92041" bIns="0" numCol="1" anchor="t" anchorCtr="0" compatLnSpc="1">
            <a:prstTxWarp prst="textNoShape">
              <a:avLst/>
            </a:prstTxWarp>
          </a:bodyPr>
          <a:lstStyle>
            <a:lvl1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  <a:ea typeface="+mj-ea"/>
                <a:cs typeface="+mj-cs"/>
              </a:defRPr>
            </a:lvl1pPr>
            <a:lvl2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2pPr>
            <a:lvl3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3pPr>
            <a:lvl4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4pPr>
            <a:lvl5pPr algn="l" defTabSz="92062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Cambria" pitchFamily="18" charset="0"/>
              </a:defRPr>
            </a:lvl5pPr>
            <a:lvl6pPr marL="465155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3031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95466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60621" algn="l" defTabSz="92062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pl-PL" sz="2800" kern="0" dirty="0" smtClean="0">
                <a:solidFill>
                  <a:schemeClr val="accent2">
                    <a:lumMod val="75000"/>
                  </a:schemeClr>
                </a:solidFill>
              </a:rPr>
              <a:t>19 sektorów</a:t>
            </a:r>
            <a:endParaRPr lang="pl-PL" sz="28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5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R="0" algn="ctr" defTabSz="920620" eaLnBrk="0" fontAlgn="base" hangingPunct="0">
          <a:spcBef>
            <a:spcPct val="0"/>
          </a:spcBef>
          <a:spcAft>
            <a:spcPts val="300"/>
          </a:spcAft>
          <a:buClrTx/>
          <a:buSzTx/>
          <a:buFontTx/>
          <a:buNone/>
          <a:tabLst/>
          <a:defRPr sz="1600" b="1" kern="0" dirty="0">
            <a:solidFill>
              <a:srgbClr val="00206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1354</Words>
  <Application>Microsoft Office PowerPoint</Application>
  <PresentationFormat>Pokaz na ekranie (4:3)</PresentationFormat>
  <Paragraphs>160</Paragraphs>
  <Slides>24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Projekt domyślny</vt:lpstr>
      <vt:lpstr> System Rad ds. Kompetencji rady sektorowe</vt:lpstr>
      <vt:lpstr>Cel Systemu Rad ds. Kompetencji</vt:lpstr>
      <vt:lpstr>Plan prezentacji:</vt:lpstr>
      <vt:lpstr>Uzasadnienie powołania systemu Rad</vt:lpstr>
      <vt:lpstr>Rada: Korzyści dla przedsiębiorców</vt:lpstr>
      <vt:lpstr>Prezentacja programu PowerPoint</vt:lpstr>
      <vt:lpstr>Rada Programowa ds. Kompetencji</vt:lpstr>
      <vt:lpstr>Podstawy prawne funkcjonowania Rad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Popławska Agnieszka</dc:creator>
  <cp:lastModifiedBy>Świercz Beata</cp:lastModifiedBy>
  <cp:revision>309</cp:revision>
  <dcterms:created xsi:type="dcterms:W3CDTF">2014-10-06T07:19:53Z</dcterms:created>
  <dcterms:modified xsi:type="dcterms:W3CDTF">2015-11-30T08:33:16Z</dcterms:modified>
</cp:coreProperties>
</file>