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07" r:id="rId2"/>
    <p:sldId id="357" r:id="rId3"/>
    <p:sldId id="354" r:id="rId4"/>
    <p:sldId id="308" r:id="rId5"/>
    <p:sldId id="355" r:id="rId6"/>
    <p:sldId id="356" r:id="rId7"/>
    <p:sldId id="358" r:id="rId8"/>
    <p:sldId id="359" r:id="rId9"/>
    <p:sldId id="360" r:id="rId10"/>
    <p:sldId id="361" r:id="rId11"/>
    <p:sldId id="365" r:id="rId12"/>
    <p:sldId id="362" r:id="rId13"/>
    <p:sldId id="366" r:id="rId14"/>
    <p:sldId id="363" r:id="rId15"/>
    <p:sldId id="364" r:id="rId16"/>
    <p:sldId id="324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48" autoAdjust="0"/>
  </p:normalViewPr>
  <p:slideViewPr>
    <p:cSldViewPr>
      <p:cViewPr varScale="1">
        <p:scale>
          <a:sx n="107" d="100"/>
          <a:sy n="107" d="100"/>
        </p:scale>
        <p:origin x="109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8A977-B778-46E7-95BE-40CC8B4B0F38}" type="datetimeFigureOut">
              <a:rPr lang="pl-PL" smtClean="0"/>
              <a:pPr/>
              <a:t>2015-11-30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C883E-C765-4A6D-9AB8-E6D7C7A3B24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5922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0290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" y="687710"/>
            <a:ext cx="9144000" cy="6170290"/>
          </a:xfrm>
          <a:prstGeom prst="rect">
            <a:avLst/>
          </a:prstGeom>
          <a:solidFill>
            <a:srgbClr val="002C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31" tIns="46516" rIns="93031" bIns="46516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 CE" charset="-18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705520" y="687710"/>
            <a:ext cx="0" cy="617029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031" tIns="46516" rIns="93031" bIns="46516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>
              <a:solidFill>
                <a:srgbClr val="000000"/>
              </a:solidFill>
              <a:latin typeface="Times New Roman CE" charset="-18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411040" y="687710"/>
            <a:ext cx="0" cy="617029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031" tIns="46516" rIns="93031" bIns="46516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>
              <a:solidFill>
                <a:srgbClr val="000000"/>
              </a:solidFill>
              <a:latin typeface="Times New Roman CE" charset="-18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116561" y="687710"/>
            <a:ext cx="0" cy="617029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031" tIns="46516" rIns="93031" bIns="46516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>
              <a:solidFill>
                <a:srgbClr val="000000"/>
              </a:solidFill>
              <a:latin typeface="Times New Roman CE" charset="-18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0" y="1375421"/>
            <a:ext cx="2116561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031" tIns="46516" rIns="93031" bIns="46516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>
              <a:solidFill>
                <a:srgbClr val="000000"/>
              </a:solidFill>
              <a:latin typeface="Times New Roman CE" charset="-18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0" y="2063131"/>
            <a:ext cx="2116561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031" tIns="46516" rIns="93031" bIns="46516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>
              <a:solidFill>
                <a:srgbClr val="000000"/>
              </a:solidFill>
              <a:latin typeface="Times New Roman CE" charset="-18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0" y="5501682"/>
            <a:ext cx="2116561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031" tIns="46516" rIns="93031" bIns="46516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>
              <a:solidFill>
                <a:srgbClr val="000000"/>
              </a:solidFill>
              <a:latin typeface="Times New Roman CE" charset="-18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0" y="6189393"/>
            <a:ext cx="2116561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031" tIns="46516" rIns="93031" bIns="46516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>
              <a:solidFill>
                <a:srgbClr val="000000"/>
              </a:solidFill>
              <a:latin typeface="Times New Roman CE" charset="-18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2750841"/>
            <a:ext cx="2116561" cy="2063131"/>
          </a:xfrm>
          <a:prstGeom prst="rect">
            <a:avLst/>
          </a:prstGeom>
          <a:solidFill>
            <a:srgbClr val="95A1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31" tIns="46516" rIns="93031" bIns="46516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 CE" charset="-18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2116561" y="2750841"/>
            <a:ext cx="7027439" cy="2063131"/>
          </a:xfrm>
          <a:prstGeom prst="rect">
            <a:avLst/>
          </a:prstGeom>
          <a:solidFill>
            <a:srgbClr val="B2BAC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31" tIns="46516" rIns="93031" bIns="46516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 CE" charset="-18"/>
            </a:endParaRPr>
          </a:p>
        </p:txBody>
      </p:sp>
      <p:pic>
        <p:nvPicPr>
          <p:cNvPr id="13" name="Picture 16" descr="PARP_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49" y="152825"/>
            <a:ext cx="1324484" cy="45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4"/>
          <p:cNvSpPr>
            <a:spLocks noChangeArrowheads="1"/>
          </p:cNvSpPr>
          <p:nvPr userDrawn="1"/>
        </p:nvSpPr>
        <p:spPr bwMode="auto">
          <a:xfrm>
            <a:off x="0" y="686120"/>
            <a:ext cx="698988" cy="684526"/>
          </a:xfrm>
          <a:prstGeom prst="rect">
            <a:avLst/>
          </a:prstGeom>
          <a:solidFill>
            <a:srgbClr val="7AB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77" tIns="46839" rIns="93677" bIns="46839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600" b="1">
                <a:solidFill>
                  <a:srgbClr val="FFFFFF"/>
                </a:solidFill>
                <a:latin typeface="Arial" pitchFamily="34" charset="0"/>
              </a:rPr>
              <a:t>2014</a:t>
            </a:r>
            <a:endParaRPr lang="pl-PL" sz="2400">
              <a:solidFill>
                <a:srgbClr val="000000"/>
              </a:solidFill>
              <a:latin typeface="Times New Roman CE" charset="-18"/>
            </a:endParaRP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2194952" y="2750841"/>
            <a:ext cx="5792779" cy="2063131"/>
          </a:xfrm>
        </p:spPr>
        <p:txBody>
          <a:bodyPr tIns="46839" bIns="46839" anchor="ctr"/>
          <a:lstStyle>
            <a:lvl1pPr>
              <a:defRPr/>
            </a:lvl1pPr>
          </a:lstStyle>
          <a:p>
            <a:r>
              <a:rPr lang="pl-PL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2984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82" y="273810"/>
            <a:ext cx="3008260" cy="11605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4964" y="273811"/>
            <a:ext cx="5111755" cy="5851905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82" y="1434322"/>
            <a:ext cx="3008260" cy="4691394"/>
          </a:xfrm>
        </p:spPr>
        <p:txBody>
          <a:bodyPr/>
          <a:lstStyle>
            <a:lvl1pPr marL="0" indent="0">
              <a:buNone/>
              <a:defRPr sz="1400"/>
            </a:lvl1pPr>
            <a:lvl2pPr marL="465155" indent="0">
              <a:buNone/>
              <a:defRPr sz="1200"/>
            </a:lvl2pPr>
            <a:lvl3pPr marL="930311" indent="0">
              <a:buNone/>
              <a:defRPr sz="1000"/>
            </a:lvl3pPr>
            <a:lvl4pPr marL="1395466" indent="0">
              <a:buNone/>
              <a:defRPr sz="900"/>
            </a:lvl4pPr>
            <a:lvl5pPr marL="1860621" indent="0">
              <a:buNone/>
              <a:defRPr sz="900"/>
            </a:lvl5pPr>
            <a:lvl6pPr marL="2325776" indent="0">
              <a:buNone/>
              <a:defRPr sz="900"/>
            </a:lvl6pPr>
            <a:lvl7pPr marL="2790932" indent="0">
              <a:buNone/>
              <a:defRPr sz="900"/>
            </a:lvl7pPr>
            <a:lvl8pPr marL="3256087" indent="0">
              <a:buNone/>
              <a:defRPr sz="900"/>
            </a:lvl8pPr>
            <a:lvl9pPr marL="3721242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496790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1564" y="4801237"/>
            <a:ext cx="5487380" cy="5667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1564" y="612891"/>
            <a:ext cx="5487380" cy="4115118"/>
          </a:xfrm>
        </p:spPr>
        <p:txBody>
          <a:bodyPr/>
          <a:lstStyle>
            <a:lvl1pPr marL="0" indent="0">
              <a:buNone/>
              <a:defRPr sz="3300"/>
            </a:lvl1pPr>
            <a:lvl2pPr marL="465155" indent="0">
              <a:buNone/>
              <a:defRPr sz="2800"/>
            </a:lvl2pPr>
            <a:lvl3pPr marL="930311" indent="0">
              <a:buNone/>
              <a:defRPr sz="2400"/>
            </a:lvl3pPr>
            <a:lvl4pPr marL="1395466" indent="0">
              <a:buNone/>
              <a:defRPr sz="2000"/>
            </a:lvl4pPr>
            <a:lvl5pPr marL="1860621" indent="0">
              <a:buNone/>
              <a:defRPr sz="2000"/>
            </a:lvl5pPr>
            <a:lvl6pPr marL="2325776" indent="0">
              <a:buNone/>
              <a:defRPr sz="2000"/>
            </a:lvl6pPr>
            <a:lvl7pPr marL="2790932" indent="0">
              <a:buNone/>
              <a:defRPr sz="2000"/>
            </a:lvl7pPr>
            <a:lvl8pPr marL="3256087" indent="0">
              <a:buNone/>
              <a:defRPr sz="2000"/>
            </a:lvl8pPr>
            <a:lvl9pPr marL="3721242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1564" y="5367961"/>
            <a:ext cx="5487380" cy="803921"/>
          </a:xfrm>
        </p:spPr>
        <p:txBody>
          <a:bodyPr/>
          <a:lstStyle>
            <a:lvl1pPr marL="0" indent="0">
              <a:buNone/>
              <a:defRPr sz="1400"/>
            </a:lvl1pPr>
            <a:lvl2pPr marL="465155" indent="0">
              <a:buNone/>
              <a:defRPr sz="1200"/>
            </a:lvl2pPr>
            <a:lvl3pPr marL="930311" indent="0">
              <a:buNone/>
              <a:defRPr sz="1000"/>
            </a:lvl3pPr>
            <a:lvl4pPr marL="1395466" indent="0">
              <a:buNone/>
              <a:defRPr sz="900"/>
            </a:lvl4pPr>
            <a:lvl5pPr marL="1860621" indent="0">
              <a:buNone/>
              <a:defRPr sz="900"/>
            </a:lvl5pPr>
            <a:lvl6pPr marL="2325776" indent="0">
              <a:buNone/>
              <a:defRPr sz="900"/>
            </a:lvl6pPr>
            <a:lvl7pPr marL="2790932" indent="0">
              <a:buNone/>
              <a:defRPr sz="900"/>
            </a:lvl7pPr>
            <a:lvl8pPr marL="3256087" indent="0">
              <a:buNone/>
              <a:defRPr sz="900"/>
            </a:lvl8pPr>
            <a:lvl9pPr marL="3721242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585284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35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6263" y="764123"/>
            <a:ext cx="1941814" cy="44908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923" y="764123"/>
            <a:ext cx="5673559" cy="449081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78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ytuł, tekst i 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923" y="764123"/>
            <a:ext cx="7772155" cy="61129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923" y="1222596"/>
            <a:ext cx="3806870" cy="4032339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wykresu 3"/>
          <p:cNvSpPr>
            <a:spLocks noGrp="1"/>
          </p:cNvSpPr>
          <p:nvPr>
            <p:ph type="chart" sz="half" idx="2"/>
          </p:nvPr>
        </p:nvSpPr>
        <p:spPr>
          <a:xfrm>
            <a:off x="4649575" y="1222596"/>
            <a:ext cx="3808503" cy="4032339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24758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923" y="1268760"/>
            <a:ext cx="7772155" cy="576064"/>
          </a:xfrm>
        </p:spPr>
        <p:txBody>
          <a:bodyPr/>
          <a:lstStyle>
            <a:lvl1pPr marL="360000">
              <a:defRPr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923" y="2060848"/>
            <a:ext cx="7772155" cy="3194087"/>
          </a:xfrm>
        </p:spPr>
        <p:txBody>
          <a:bodyPr/>
          <a:lstStyle>
            <a:lvl1pPr marL="360000">
              <a:defRPr/>
            </a:lvl1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872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348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923" y="1124744"/>
            <a:ext cx="7772155" cy="792088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540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1852" y="4406440"/>
            <a:ext cx="7772155" cy="1362685"/>
          </a:xfrm>
        </p:spPr>
        <p:txBody>
          <a:bodyPr/>
          <a:lstStyle>
            <a:lvl1pPr algn="l">
              <a:defRPr sz="4100" b="1" cap="all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1852" y="2906850"/>
            <a:ext cx="7772155" cy="1499591"/>
          </a:xfrm>
        </p:spPr>
        <p:txBody>
          <a:bodyPr anchor="b"/>
          <a:lstStyle>
            <a:lvl1pPr marL="0" indent="0">
              <a:buNone/>
              <a:defRPr sz="2000"/>
            </a:lvl1pPr>
            <a:lvl2pPr marL="465155" indent="0">
              <a:buNone/>
              <a:defRPr sz="1800"/>
            </a:lvl2pPr>
            <a:lvl3pPr marL="930311" indent="0">
              <a:buNone/>
              <a:defRPr sz="1600"/>
            </a:lvl3pPr>
            <a:lvl4pPr marL="1395466" indent="0">
              <a:buNone/>
              <a:defRPr sz="1400"/>
            </a:lvl4pPr>
            <a:lvl5pPr marL="1860621" indent="0">
              <a:buNone/>
              <a:defRPr sz="1400"/>
            </a:lvl5pPr>
            <a:lvl6pPr marL="2325776" indent="0">
              <a:buNone/>
              <a:defRPr sz="1400"/>
            </a:lvl6pPr>
            <a:lvl7pPr marL="2790932" indent="0">
              <a:buNone/>
              <a:defRPr sz="1400"/>
            </a:lvl7pPr>
            <a:lvl8pPr marL="3256087" indent="0">
              <a:buNone/>
              <a:defRPr sz="1400"/>
            </a:lvl8pPr>
            <a:lvl9pPr marL="3721242" indent="0">
              <a:buNone/>
              <a:defRPr sz="14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80173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923" y="1222596"/>
            <a:ext cx="3806870" cy="4032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9575" y="1222596"/>
            <a:ext cx="3808503" cy="4032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9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82" y="275404"/>
            <a:ext cx="822943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82" y="1534613"/>
            <a:ext cx="4040410" cy="6399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5155" indent="0">
              <a:buNone/>
              <a:defRPr sz="2000" b="1"/>
            </a:lvl2pPr>
            <a:lvl3pPr marL="930311" indent="0">
              <a:buNone/>
              <a:defRPr sz="1800" b="1"/>
            </a:lvl3pPr>
            <a:lvl4pPr marL="1395466" indent="0">
              <a:buNone/>
              <a:defRPr sz="1600" b="1"/>
            </a:lvl4pPr>
            <a:lvl5pPr marL="1860621" indent="0">
              <a:buNone/>
              <a:defRPr sz="1600" b="1"/>
            </a:lvl5pPr>
            <a:lvl6pPr marL="2325776" indent="0">
              <a:buNone/>
              <a:defRPr sz="1600" b="1"/>
            </a:lvl6pPr>
            <a:lvl7pPr marL="2790932" indent="0">
              <a:buNone/>
              <a:defRPr sz="1600" b="1"/>
            </a:lvl7pPr>
            <a:lvl8pPr marL="3256087" indent="0">
              <a:buNone/>
              <a:defRPr sz="1600" b="1"/>
            </a:lvl8pPr>
            <a:lvl9pPr marL="3721242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82" y="2174566"/>
            <a:ext cx="4040410" cy="39511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675" y="1534613"/>
            <a:ext cx="4042044" cy="6399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5155" indent="0">
              <a:buNone/>
              <a:defRPr sz="2000" b="1"/>
            </a:lvl2pPr>
            <a:lvl3pPr marL="930311" indent="0">
              <a:buNone/>
              <a:defRPr sz="1800" b="1"/>
            </a:lvl3pPr>
            <a:lvl4pPr marL="1395466" indent="0">
              <a:buNone/>
              <a:defRPr sz="1600" b="1"/>
            </a:lvl4pPr>
            <a:lvl5pPr marL="1860621" indent="0">
              <a:buNone/>
              <a:defRPr sz="1600" b="1"/>
            </a:lvl5pPr>
            <a:lvl6pPr marL="2325776" indent="0">
              <a:buNone/>
              <a:defRPr sz="1600" b="1"/>
            </a:lvl6pPr>
            <a:lvl7pPr marL="2790932" indent="0">
              <a:buNone/>
              <a:defRPr sz="1600" b="1"/>
            </a:lvl7pPr>
            <a:lvl8pPr marL="3256087" indent="0">
              <a:buNone/>
              <a:defRPr sz="1600" b="1"/>
            </a:lvl8pPr>
            <a:lvl9pPr marL="3721242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4675" y="2174566"/>
            <a:ext cx="4042044" cy="39511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7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5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156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923" y="1222596"/>
            <a:ext cx="7772155" cy="4032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2" tIns="0" rIns="92062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" y="1375421"/>
            <a:ext cx="636928" cy="620850"/>
          </a:xfrm>
          <a:prstGeom prst="rect">
            <a:avLst/>
          </a:prstGeom>
          <a:solidFill>
            <a:srgbClr val="B2BAC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31" tIns="46516" rIns="93031" bIns="46516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 CE" charset="-18"/>
            </a:endParaRP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1" y="2063131"/>
            <a:ext cx="636928" cy="620850"/>
          </a:xfrm>
          <a:prstGeom prst="rect">
            <a:avLst/>
          </a:prstGeom>
          <a:solidFill>
            <a:srgbClr val="95A1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31" tIns="46516" rIns="93031" bIns="46516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 CE" charset="-18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1" y="2750842"/>
            <a:ext cx="636928" cy="620850"/>
          </a:xfrm>
          <a:prstGeom prst="rect">
            <a:avLst/>
          </a:prstGeom>
          <a:solidFill>
            <a:srgbClr val="002C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31" tIns="46516" rIns="93031" bIns="46516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 CE" charset="-18"/>
            </a:endParaRP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923" y="764123"/>
            <a:ext cx="7772155" cy="61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2" tIns="0" rIns="92062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Click to edit Master title style</a:t>
            </a:r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5957727" y="73228"/>
            <a:ext cx="2508516" cy="371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77" tIns="46839" rIns="93677" bIns="4683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033" name="Picture 10" descr="PARP_logo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49" y="152825"/>
            <a:ext cx="1324484" cy="45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149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4" r:id="rId3"/>
    <p:sldLayoutId id="2147483673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timing>
    <p:tnLst>
      <p:par>
        <p:cTn id="1" dur="indefinite" restart="never" nodeType="tmRoot"/>
      </p:par>
    </p:tnLst>
  </p:timing>
  <p:txStyles>
    <p:titleStyle>
      <a:lvl1pPr algn="l" defTabSz="92062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Cambria" pitchFamily="18" charset="0"/>
          <a:ea typeface="+mj-ea"/>
          <a:cs typeface="+mj-cs"/>
        </a:defRPr>
      </a:lvl1pPr>
      <a:lvl2pPr algn="l" defTabSz="92062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Cambria" pitchFamily="18" charset="0"/>
        </a:defRPr>
      </a:lvl2pPr>
      <a:lvl3pPr algn="l" defTabSz="92062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Cambria" pitchFamily="18" charset="0"/>
        </a:defRPr>
      </a:lvl3pPr>
      <a:lvl4pPr algn="l" defTabSz="92062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Cambria" pitchFamily="18" charset="0"/>
        </a:defRPr>
      </a:lvl4pPr>
      <a:lvl5pPr algn="l" defTabSz="92062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Cambria" pitchFamily="18" charset="0"/>
        </a:defRPr>
      </a:lvl5pPr>
      <a:lvl6pPr marL="465155" algn="l" defTabSz="920620" rtl="0" fontAlgn="base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</a:defRPr>
      </a:lvl6pPr>
      <a:lvl7pPr marL="930311" algn="l" defTabSz="920620" rtl="0" fontAlgn="base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</a:defRPr>
      </a:lvl7pPr>
      <a:lvl8pPr marL="1395466" algn="l" defTabSz="920620" rtl="0" fontAlgn="base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</a:defRPr>
      </a:lvl8pPr>
      <a:lvl9pPr marL="1860621" algn="l" defTabSz="920620" rtl="0" fontAlgn="base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</a:defRPr>
      </a:lvl9pPr>
    </p:titleStyle>
    <p:bodyStyle>
      <a:lvl1pPr marL="348866" indent="-348866" algn="l" defTabSz="92062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68936" indent="-287492" algn="l" defTabSz="92062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293714" indent="-230963" algn="l" defTabSz="92062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718490" indent="-230963" algn="l" defTabSz="92062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143268" indent="-230963" algn="l" defTabSz="92062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608423" indent="-230963" algn="l" defTabSz="920620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3073579" indent="-230963" algn="l" defTabSz="920620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538734" indent="-230963" algn="l" defTabSz="920620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4003889" indent="-230963" algn="l" defTabSz="920620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303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5155" algn="l" defTabSz="9303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0311" algn="l" defTabSz="9303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5466" algn="l" defTabSz="9303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0621" algn="l" defTabSz="9303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25776" algn="l" defTabSz="9303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0932" algn="l" defTabSz="9303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56087" algn="l" defTabSz="9303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21242" algn="l" defTabSz="9303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katarzyna_karpinska@parp.gov.p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8013700" cy="3384376"/>
          </a:xfrm>
        </p:spPr>
        <p:txBody>
          <a:bodyPr/>
          <a:lstStyle/>
          <a:p>
            <a:pPr algn="ctr"/>
            <a:r>
              <a:rPr lang="pl-PL" sz="4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l-PL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4000" dirty="0" smtClean="0">
                <a:solidFill>
                  <a:schemeClr val="accent2">
                    <a:lumMod val="75000"/>
                  </a:schemeClr>
                </a:solidFill>
              </a:rPr>
              <a:t>Sektorowe Rady </a:t>
            </a:r>
            <a:br>
              <a:rPr lang="pl-PL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4000" dirty="0" smtClean="0">
                <a:solidFill>
                  <a:schemeClr val="accent2">
                    <a:lumMod val="75000"/>
                  </a:schemeClr>
                </a:solidFill>
              </a:rPr>
              <a:t>ds</a:t>
            </a:r>
            <a:r>
              <a:rPr lang="pl-PL" sz="40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pl-PL" sz="4000" dirty="0" smtClean="0">
                <a:solidFill>
                  <a:schemeClr val="accent2">
                    <a:lumMod val="75000"/>
                  </a:schemeClr>
                </a:solidFill>
              </a:rPr>
              <a:t>Kompetencji</a:t>
            </a:r>
            <a:br>
              <a:rPr lang="pl-PL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4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l-PL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4000" u="sng" dirty="0" smtClean="0">
                <a:solidFill>
                  <a:schemeClr val="accent2">
                    <a:lumMod val="75000"/>
                  </a:schemeClr>
                </a:solidFill>
              </a:rPr>
              <a:t>Ocena Strategiczna</a:t>
            </a:r>
            <a:endParaRPr lang="pl-PL" altLang="pl-PL" sz="4000" b="1" u="sng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7891" name="Symbol zastępczy zawartości 2"/>
          <p:cNvSpPr>
            <a:spLocks noGrp="1"/>
          </p:cNvSpPr>
          <p:nvPr>
            <p:ph idx="1"/>
          </p:nvPr>
        </p:nvSpPr>
        <p:spPr>
          <a:xfrm>
            <a:off x="755576" y="3284984"/>
            <a:ext cx="7992888" cy="2520280"/>
          </a:xfrm>
        </p:spPr>
        <p:txBody>
          <a:bodyPr anchor="ctr"/>
          <a:lstStyle/>
          <a:p>
            <a:pPr marL="0" indent="0" algn="ctr">
              <a:defRPr/>
            </a:pPr>
            <a:r>
              <a:rPr lang="pl-PL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Warszawa</a:t>
            </a:r>
            <a:r>
              <a:rPr lang="pl-PL" dirty="0" smtClean="0">
                <a:solidFill>
                  <a:srgbClr val="002060"/>
                </a:solidFill>
                <a:latin typeface="Cambria" panose="02040503050406030204" pitchFamily="18" charset="0"/>
              </a:rPr>
              <a:t>, 1 grudnia 2015 </a:t>
            </a:r>
            <a:r>
              <a:rPr lang="pl-PL" dirty="0">
                <a:solidFill>
                  <a:srgbClr val="002060"/>
                </a:solidFill>
                <a:latin typeface="Cambria" panose="02040503050406030204" pitchFamily="18" charset="0"/>
              </a:rPr>
              <a:t>roku</a:t>
            </a:r>
            <a:endParaRPr lang="pl-PL" altLang="pl-PL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8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>
          <a:xfrm>
            <a:off x="395537" y="260648"/>
            <a:ext cx="8640960" cy="1080120"/>
          </a:xfrm>
        </p:spPr>
        <p:txBody>
          <a:bodyPr/>
          <a:lstStyle/>
          <a:p>
            <a:pPr algn="ctr"/>
            <a: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  <a:t>Studium Wykonalności</a:t>
            </a:r>
            <a:b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  <a:t>- opis </a:t>
            </a:r>
            <a:r>
              <a:rPr lang="pl-PL" altLang="pl-PL" sz="3000" dirty="0">
                <a:solidFill>
                  <a:schemeClr val="accent2">
                    <a:lumMod val="75000"/>
                  </a:schemeClr>
                </a:solidFill>
              </a:rPr>
              <a:t>organizacji i funkcjonowania </a:t>
            </a:r>
            <a: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  <a:t>SR (40pkt</a:t>
            </a:r>
            <a:r>
              <a:rPr lang="pl-PL" altLang="pl-PL" sz="30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37891" name="Symbol zastępczy zawartości 2"/>
          <p:cNvSpPr>
            <a:spLocks noGrp="1"/>
          </p:cNvSpPr>
          <p:nvPr>
            <p:ph idx="4294967295"/>
          </p:nvPr>
        </p:nvSpPr>
        <p:spPr>
          <a:xfrm>
            <a:off x="755576" y="2348880"/>
            <a:ext cx="8064896" cy="4320480"/>
          </a:xfrm>
          <a:prstGeom prst="rect">
            <a:avLst/>
          </a:prstGeom>
        </p:spPr>
        <p:txBody>
          <a:bodyPr lIns="91419" tIns="45710" rIns="91419" bIns="45710" anchor="ctr"/>
          <a:lstStyle/>
          <a:p>
            <a:pPr marL="457200" indent="-457200" algn="just">
              <a:lnSpc>
                <a:spcPct val="100000"/>
              </a:lnSpc>
              <a:buAutoNum type="arabicParenR"/>
            </a:pPr>
            <a:r>
              <a:rPr lang="pl-PL" sz="2400" dirty="0" smtClean="0">
                <a:latin typeface="Cambria" panose="02040503050406030204" pitchFamily="18" charset="0"/>
              </a:rPr>
              <a:t>Sposób </a:t>
            </a:r>
            <a:r>
              <a:rPr lang="pl-PL" sz="2400" dirty="0">
                <a:latin typeface="Cambria" panose="02040503050406030204" pitchFamily="18" charset="0"/>
              </a:rPr>
              <a:t>powoływania członków SR, w tym zapewnienia reprezentatywności sektora w </a:t>
            </a:r>
            <a:r>
              <a:rPr lang="pl-PL" sz="2400" dirty="0" smtClean="0">
                <a:latin typeface="Cambria" panose="02040503050406030204" pitchFamily="18" charset="0"/>
              </a:rPr>
              <a:t>SR</a:t>
            </a:r>
          </a:p>
          <a:p>
            <a:pPr marL="0" indent="0" algn="just">
              <a:lnSpc>
                <a:spcPct val="100000"/>
              </a:lnSpc>
            </a:pPr>
            <a:r>
              <a:rPr lang="pl-PL" sz="2400" dirty="0" smtClean="0">
                <a:latin typeface="Cambria" panose="02040503050406030204" pitchFamily="18" charset="0"/>
              </a:rPr>
              <a:t>Obligatoryjni członkowie:</a:t>
            </a:r>
          </a:p>
          <a:p>
            <a:pPr marL="0" indent="0" algn="just">
              <a:lnSpc>
                <a:spcPct val="100000"/>
              </a:lnSpc>
            </a:pPr>
            <a:r>
              <a:rPr lang="pl-PL" sz="2400" dirty="0">
                <a:latin typeface="Cambria" panose="02040503050406030204" pitchFamily="18" charset="0"/>
              </a:rPr>
              <a:t>•	</a:t>
            </a:r>
            <a:r>
              <a:rPr lang="pl-PL" sz="2400" dirty="0">
                <a:solidFill>
                  <a:srgbClr val="C00000"/>
                </a:solidFill>
                <a:latin typeface="Cambria" panose="02040503050406030204" pitchFamily="18" charset="0"/>
              </a:rPr>
              <a:t>przedsiębiorstwa tworzące sektor,</a:t>
            </a:r>
          </a:p>
          <a:p>
            <a:pPr marL="0" indent="0" algn="just">
              <a:lnSpc>
                <a:spcPct val="100000"/>
              </a:lnSpc>
            </a:pPr>
            <a:r>
              <a:rPr lang="pl-PL" sz="2400" dirty="0">
                <a:solidFill>
                  <a:srgbClr val="C00000"/>
                </a:solidFill>
                <a:latin typeface="Cambria" panose="02040503050406030204" pitchFamily="18" charset="0"/>
              </a:rPr>
              <a:t>•	organizacje pracodawców,</a:t>
            </a:r>
          </a:p>
          <a:p>
            <a:pPr marL="0" indent="0" algn="just">
              <a:lnSpc>
                <a:spcPct val="100000"/>
              </a:lnSpc>
            </a:pPr>
            <a:r>
              <a:rPr lang="pl-PL" sz="2400" dirty="0">
                <a:solidFill>
                  <a:srgbClr val="C00000"/>
                </a:solidFill>
                <a:latin typeface="Cambria" panose="02040503050406030204" pitchFamily="18" charset="0"/>
              </a:rPr>
              <a:t>•	instytucje edukacji formalnej i pozaformalnej </a:t>
            </a:r>
          </a:p>
          <a:p>
            <a:pPr marL="0" indent="0" algn="just">
              <a:lnSpc>
                <a:spcPct val="100000"/>
              </a:lnSpc>
            </a:pPr>
            <a:r>
              <a:rPr lang="pl-PL" sz="2400" dirty="0" smtClean="0">
                <a:latin typeface="Cambria" panose="02040503050406030204" pitchFamily="18" charset="0"/>
              </a:rPr>
              <a:t>Dodatkowi członkowie (wskazane):</a:t>
            </a:r>
          </a:p>
          <a:p>
            <a:pPr marL="0" indent="0" algn="just">
              <a:lnSpc>
                <a:spcPct val="100000"/>
              </a:lnSpc>
            </a:pPr>
            <a:r>
              <a:rPr lang="pl-PL" sz="2400" dirty="0">
                <a:latin typeface="Cambria" panose="02040503050406030204" pitchFamily="18" charset="0"/>
              </a:rPr>
              <a:t>•	związki zawodowe </a:t>
            </a:r>
            <a:r>
              <a:rPr lang="pl-PL" sz="2400" dirty="0" smtClean="0">
                <a:latin typeface="Cambria" panose="02040503050406030204" pitchFamily="18" charset="0"/>
              </a:rPr>
              <a:t>(</a:t>
            </a:r>
            <a:r>
              <a:rPr lang="pl-PL" sz="2400" b="1" dirty="0">
                <a:latin typeface="Cambria" panose="02040503050406030204" pitchFamily="18" charset="0"/>
              </a:rPr>
              <a:t>dodatkowe punkty</a:t>
            </a:r>
            <a:r>
              <a:rPr lang="pl-PL" sz="2400" dirty="0" smtClean="0">
                <a:latin typeface="Cambria" panose="02040503050406030204" pitchFamily="18" charset="0"/>
              </a:rPr>
              <a:t>), </a:t>
            </a:r>
            <a:endParaRPr lang="pl-PL" sz="2400" dirty="0">
              <a:latin typeface="Cambria" panose="02040503050406030204" pitchFamily="18" charset="0"/>
            </a:endParaRPr>
          </a:p>
          <a:p>
            <a:pPr marL="0" indent="0" algn="just">
              <a:lnSpc>
                <a:spcPct val="100000"/>
              </a:lnSpc>
            </a:pPr>
            <a:r>
              <a:rPr lang="pl-PL" sz="2400" dirty="0">
                <a:latin typeface="Cambria" panose="02040503050406030204" pitchFamily="18" charset="0"/>
              </a:rPr>
              <a:t>•	Rada Rynku Pracy lub Wojewódzka Rada Rynku </a:t>
            </a:r>
            <a:r>
              <a:rPr lang="pl-PL" sz="2400" dirty="0" smtClean="0">
                <a:latin typeface="Cambria" panose="02040503050406030204" pitchFamily="18" charset="0"/>
              </a:rPr>
              <a:t>	Pracy (</a:t>
            </a:r>
            <a:r>
              <a:rPr lang="pl-PL" sz="2400" b="1" dirty="0" smtClean="0">
                <a:latin typeface="Cambria" panose="02040503050406030204" pitchFamily="18" charset="0"/>
              </a:rPr>
              <a:t>dodatkowe punkty</a:t>
            </a:r>
            <a:r>
              <a:rPr lang="pl-PL" sz="2400" dirty="0" smtClean="0">
                <a:latin typeface="Cambria" panose="02040503050406030204" pitchFamily="18" charset="0"/>
              </a:rPr>
              <a:t>),</a:t>
            </a:r>
            <a:endParaRPr lang="pl-PL" sz="2400" dirty="0">
              <a:latin typeface="Cambria" panose="02040503050406030204" pitchFamily="18" charset="0"/>
            </a:endParaRPr>
          </a:p>
          <a:p>
            <a:pPr marL="0" indent="0" algn="just">
              <a:lnSpc>
                <a:spcPct val="100000"/>
              </a:lnSpc>
            </a:pPr>
            <a:r>
              <a:rPr lang="pl-PL" sz="2400" dirty="0">
                <a:latin typeface="Cambria" panose="02040503050406030204" pitchFamily="18" charset="0"/>
              </a:rPr>
              <a:t>•	instytucje pełniące funkcję regulatora lub nadzoru </a:t>
            </a:r>
            <a:r>
              <a:rPr lang="pl-PL" sz="2400" dirty="0" smtClean="0">
                <a:latin typeface="Cambria" panose="02040503050406030204" pitchFamily="18" charset="0"/>
              </a:rPr>
              <a:t>	dla </a:t>
            </a:r>
            <a:r>
              <a:rPr lang="pl-PL" sz="2400" dirty="0">
                <a:latin typeface="Cambria" panose="02040503050406030204" pitchFamily="18" charset="0"/>
              </a:rPr>
              <a:t>danego sektora.</a:t>
            </a:r>
          </a:p>
          <a:p>
            <a:pPr marL="0" indent="0" algn="just">
              <a:lnSpc>
                <a:spcPct val="100000"/>
              </a:lnSpc>
            </a:pPr>
            <a:endParaRPr lang="pl-PL" sz="2400" dirty="0">
              <a:latin typeface="Cambria" panose="02040503050406030204" pitchFamily="18" charset="0"/>
            </a:endParaRPr>
          </a:p>
          <a:p>
            <a:pPr marL="0" indent="0" algn="just">
              <a:lnSpc>
                <a:spcPct val="100000"/>
              </a:lnSpc>
            </a:pPr>
            <a:endParaRPr lang="pl-PL" sz="240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9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>
          <a:xfrm>
            <a:off x="395537" y="260648"/>
            <a:ext cx="8640960" cy="1080120"/>
          </a:xfrm>
        </p:spPr>
        <p:txBody>
          <a:bodyPr/>
          <a:lstStyle/>
          <a:p>
            <a:pPr algn="ctr"/>
            <a: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  <a:t>Studium Wykonalności</a:t>
            </a:r>
            <a:b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  <a:t>- opis </a:t>
            </a:r>
            <a:r>
              <a:rPr lang="pl-PL" altLang="pl-PL" sz="3000" dirty="0">
                <a:solidFill>
                  <a:schemeClr val="accent2">
                    <a:lumMod val="75000"/>
                  </a:schemeClr>
                </a:solidFill>
              </a:rPr>
              <a:t>organizacji i funkcjonowania </a:t>
            </a:r>
            <a: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  <a:t>SR (40pkt</a:t>
            </a:r>
            <a:r>
              <a:rPr lang="pl-PL" altLang="pl-PL" sz="30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37891" name="Symbol zastępczy zawartości 2"/>
          <p:cNvSpPr>
            <a:spLocks noGrp="1"/>
          </p:cNvSpPr>
          <p:nvPr>
            <p:ph idx="4294967295"/>
          </p:nvPr>
        </p:nvSpPr>
        <p:spPr>
          <a:xfrm>
            <a:off x="755576" y="1700808"/>
            <a:ext cx="8064896" cy="4968552"/>
          </a:xfrm>
          <a:prstGeom prst="rect">
            <a:avLst/>
          </a:prstGeom>
        </p:spPr>
        <p:txBody>
          <a:bodyPr lIns="91419" tIns="45710" rIns="91419" bIns="45710" anchor="ctr"/>
          <a:lstStyle/>
          <a:p>
            <a:pPr marL="457200" indent="-457200" algn="just">
              <a:buAutoNum type="arabicParenR" startAt="2"/>
            </a:pPr>
            <a:r>
              <a:rPr lang="pl-PL" sz="2400" dirty="0" smtClean="0">
                <a:latin typeface="Cambria" panose="02040503050406030204" pitchFamily="18" charset="0"/>
              </a:rPr>
              <a:t>Sposób </a:t>
            </a:r>
            <a:r>
              <a:rPr lang="pl-PL" sz="2400" dirty="0">
                <a:latin typeface="Cambria" panose="02040503050406030204" pitchFamily="18" charset="0"/>
              </a:rPr>
              <a:t>zapewnienia aktywności członków SR i ich utrzymania w Radzie wraz ze wskazaniem korzyści dla </a:t>
            </a:r>
            <a:r>
              <a:rPr lang="pl-PL" sz="2400" dirty="0" smtClean="0">
                <a:latin typeface="Cambria" panose="02040503050406030204" pitchFamily="18" charset="0"/>
              </a:rPr>
              <a:t>sektora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Cambria" panose="02040503050406030204" pitchFamily="18" charset="0"/>
              </a:rPr>
              <a:t>opis </a:t>
            </a:r>
            <a:r>
              <a:rPr lang="pl-PL" sz="2400" dirty="0">
                <a:latin typeface="Cambria" panose="02040503050406030204" pitchFamily="18" charset="0"/>
              </a:rPr>
              <a:t>sposobów </a:t>
            </a:r>
            <a:r>
              <a:rPr lang="pl-PL" sz="2400" dirty="0" smtClean="0">
                <a:latin typeface="Cambria" panose="02040503050406030204" pitchFamily="18" charset="0"/>
              </a:rPr>
              <a:t>zapewniania aktywności członków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Cambria" panose="02040503050406030204" pitchFamily="18" charset="0"/>
              </a:rPr>
              <a:t>korzyści z aktywnego </a:t>
            </a:r>
            <a:r>
              <a:rPr lang="pl-PL" sz="2400" dirty="0">
                <a:latin typeface="Cambria" panose="02040503050406030204" pitchFamily="18" charset="0"/>
              </a:rPr>
              <a:t>uczestnictwa </a:t>
            </a:r>
            <a:r>
              <a:rPr lang="pl-PL" sz="2400" dirty="0" smtClean="0">
                <a:latin typeface="Cambria" panose="02040503050406030204" pitchFamily="18" charset="0"/>
              </a:rPr>
              <a:t>w pracach SR</a:t>
            </a:r>
          </a:p>
          <a:p>
            <a:pPr marL="457200" indent="-457200" algn="just">
              <a:buFont typeface="+mj-lt"/>
              <a:buAutoNum type="arabicParenR" startAt="3"/>
            </a:pPr>
            <a:r>
              <a:rPr lang="pl-PL" sz="2400" dirty="0" smtClean="0">
                <a:latin typeface="Cambria" panose="02040503050406030204" pitchFamily="18" charset="0"/>
              </a:rPr>
              <a:t>Sposób </a:t>
            </a:r>
            <a:r>
              <a:rPr lang="pl-PL" sz="2400" dirty="0">
                <a:latin typeface="Cambria" panose="02040503050406030204" pitchFamily="18" charset="0"/>
              </a:rPr>
              <a:t>pozyskiwania nowych członków do prac </a:t>
            </a:r>
            <a:r>
              <a:rPr lang="pl-PL" sz="2400" dirty="0" smtClean="0">
                <a:latin typeface="Cambria" panose="02040503050406030204" pitchFamily="18" charset="0"/>
              </a:rPr>
              <a:t>SR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400" dirty="0">
                <a:latin typeface="Cambria" panose="02040503050406030204" pitchFamily="18" charset="0"/>
              </a:rPr>
              <a:t>sposób monitorowania zmian struktury sektora pod kątem nowych istotnych interesariuszy </a:t>
            </a:r>
            <a:endParaRPr lang="pl-PL" sz="2400" dirty="0" smtClean="0">
              <a:latin typeface="Cambria" panose="02040503050406030204" pitchFamily="18" charset="0"/>
            </a:endParaRPr>
          </a:p>
          <a:p>
            <a:pPr marL="0" indent="0" algn="just"/>
            <a:endParaRPr lang="pl-PL" sz="220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78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>
          <a:xfrm>
            <a:off x="395537" y="260648"/>
            <a:ext cx="8640960" cy="1080120"/>
          </a:xfrm>
        </p:spPr>
        <p:txBody>
          <a:bodyPr/>
          <a:lstStyle/>
          <a:p>
            <a:pPr algn="ctr"/>
            <a: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  <a:t>Studium Wykonalności</a:t>
            </a:r>
            <a:b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  <a:t>- opis </a:t>
            </a:r>
            <a:r>
              <a:rPr lang="pl-PL" altLang="pl-PL" sz="3000" dirty="0">
                <a:solidFill>
                  <a:schemeClr val="accent2">
                    <a:lumMod val="75000"/>
                  </a:schemeClr>
                </a:solidFill>
              </a:rPr>
              <a:t>organizacji i funkcjonowania </a:t>
            </a:r>
            <a: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  <a:t>SR (40pkt</a:t>
            </a:r>
            <a:r>
              <a:rPr lang="pl-PL" altLang="pl-PL" sz="30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37891" name="Symbol zastępczy zawartości 2"/>
          <p:cNvSpPr>
            <a:spLocks noGrp="1"/>
          </p:cNvSpPr>
          <p:nvPr>
            <p:ph idx="4294967295"/>
          </p:nvPr>
        </p:nvSpPr>
        <p:spPr>
          <a:xfrm>
            <a:off x="755576" y="1556792"/>
            <a:ext cx="8064896" cy="5112568"/>
          </a:xfrm>
          <a:prstGeom prst="rect">
            <a:avLst/>
          </a:prstGeom>
        </p:spPr>
        <p:txBody>
          <a:bodyPr lIns="91419" tIns="45710" rIns="91419" bIns="45710" anchor="ctr"/>
          <a:lstStyle/>
          <a:p>
            <a:pPr marL="457200" indent="-457200" algn="just">
              <a:buFont typeface="+mj-lt"/>
              <a:buAutoNum type="arabicParenR" startAt="4"/>
            </a:pPr>
            <a:r>
              <a:rPr lang="pl-PL" sz="2400" dirty="0">
                <a:latin typeface="Cambria" panose="02040503050406030204" pitchFamily="18" charset="0"/>
              </a:rPr>
              <a:t>Sposób powoływania przez SR grup roboczych, </a:t>
            </a:r>
            <a:r>
              <a:rPr lang="pl-PL" sz="2400" dirty="0" smtClean="0">
                <a:latin typeface="Cambria" panose="02040503050406030204" pitchFamily="18" charset="0"/>
              </a:rPr>
              <a:t>etc</a:t>
            </a:r>
            <a:r>
              <a:rPr lang="pl-PL" sz="2400" dirty="0">
                <a:latin typeface="Cambria" panose="02040503050406030204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arenR" startAt="4"/>
            </a:pPr>
            <a:r>
              <a:rPr lang="pl-PL" sz="2400" dirty="0" smtClean="0">
                <a:latin typeface="Cambria" panose="02040503050406030204" pitchFamily="18" charset="0"/>
              </a:rPr>
              <a:t>Sposób </a:t>
            </a:r>
            <a:r>
              <a:rPr lang="pl-PL" sz="2400" dirty="0">
                <a:latin typeface="Cambria" panose="02040503050406030204" pitchFamily="18" charset="0"/>
              </a:rPr>
              <a:t>zapewnienia kontroli jakości działalności </a:t>
            </a:r>
            <a:r>
              <a:rPr lang="pl-PL" sz="2400" dirty="0" smtClean="0">
                <a:latin typeface="Cambria" panose="02040503050406030204" pitchFamily="18" charset="0"/>
              </a:rPr>
              <a:t>SR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Cambria" panose="02040503050406030204" pitchFamily="18" charset="0"/>
              </a:rPr>
              <a:t>analiza ryzyka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400" dirty="0">
                <a:latin typeface="Cambria" panose="02040503050406030204" pitchFamily="18" charset="0"/>
              </a:rPr>
              <a:t>s</a:t>
            </a:r>
            <a:r>
              <a:rPr lang="pl-PL" sz="2400" dirty="0" smtClean="0">
                <a:latin typeface="Cambria" panose="02040503050406030204" pitchFamily="18" charset="0"/>
              </a:rPr>
              <a:t>tandardy etyczne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400" dirty="0">
                <a:latin typeface="Cambria" panose="02040503050406030204" pitchFamily="18" charset="0"/>
              </a:rPr>
              <a:t>standardy i formy </a:t>
            </a:r>
            <a:r>
              <a:rPr lang="pl-PL" sz="2400" dirty="0" smtClean="0">
                <a:latin typeface="Cambria" panose="02040503050406030204" pitchFamily="18" charset="0"/>
              </a:rPr>
              <a:t>komunikacji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400" dirty="0">
                <a:latin typeface="Cambria" panose="02040503050406030204" pitchFamily="18" charset="0"/>
              </a:rPr>
              <a:t>s</a:t>
            </a:r>
            <a:r>
              <a:rPr lang="pl-PL" sz="2400" dirty="0" smtClean="0">
                <a:latin typeface="Cambria" panose="02040503050406030204" pitchFamily="18" charset="0"/>
              </a:rPr>
              <a:t>ystem zarządzania w SR, </a:t>
            </a:r>
            <a:r>
              <a:rPr lang="pl-PL" sz="2400" dirty="0">
                <a:latin typeface="Cambria" panose="02040503050406030204" pitchFamily="18" charset="0"/>
              </a:rPr>
              <a:t>w tym </a:t>
            </a:r>
            <a:r>
              <a:rPr lang="pl-PL" sz="2400" dirty="0" smtClean="0">
                <a:latin typeface="Cambria" panose="02040503050406030204" pitchFamily="18" charset="0"/>
              </a:rPr>
              <a:t>jej struktura organizacyjna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400" dirty="0">
                <a:latin typeface="Cambria" panose="02040503050406030204" pitchFamily="18" charset="0"/>
              </a:rPr>
              <a:t>a</a:t>
            </a:r>
            <a:r>
              <a:rPr lang="pl-PL" sz="2400" dirty="0" smtClean="0">
                <a:latin typeface="Cambria" panose="02040503050406030204" pitchFamily="18" charset="0"/>
              </a:rPr>
              <a:t>utoewaluacja pracy SR</a:t>
            </a:r>
            <a:endParaRPr lang="pl-PL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14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>
          <a:xfrm>
            <a:off x="395537" y="260648"/>
            <a:ext cx="8640960" cy="1080120"/>
          </a:xfrm>
        </p:spPr>
        <p:txBody>
          <a:bodyPr/>
          <a:lstStyle/>
          <a:p>
            <a:pPr algn="ctr"/>
            <a: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  <a:t>Studium Wykonalności</a:t>
            </a:r>
            <a:b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  <a:t>- opis </a:t>
            </a:r>
            <a:r>
              <a:rPr lang="pl-PL" altLang="pl-PL" sz="3000" dirty="0">
                <a:solidFill>
                  <a:schemeClr val="accent2">
                    <a:lumMod val="75000"/>
                  </a:schemeClr>
                </a:solidFill>
              </a:rPr>
              <a:t>organizacji i funkcjonowania </a:t>
            </a:r>
            <a: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  <a:t>SR (40pkt</a:t>
            </a:r>
            <a:r>
              <a:rPr lang="pl-PL" altLang="pl-PL" sz="30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37891" name="Symbol zastępczy zawartości 2"/>
          <p:cNvSpPr>
            <a:spLocks noGrp="1"/>
          </p:cNvSpPr>
          <p:nvPr>
            <p:ph idx="4294967295"/>
          </p:nvPr>
        </p:nvSpPr>
        <p:spPr>
          <a:xfrm>
            <a:off x="755576" y="1556792"/>
            <a:ext cx="8064896" cy="5112568"/>
          </a:xfrm>
          <a:prstGeom prst="rect">
            <a:avLst/>
          </a:prstGeom>
        </p:spPr>
        <p:txBody>
          <a:bodyPr lIns="91419" tIns="45710" rIns="91419" bIns="45710" anchor="ctr"/>
          <a:lstStyle/>
          <a:p>
            <a:pPr marL="457200" indent="-457200" algn="just">
              <a:buFont typeface="+mj-lt"/>
              <a:buAutoNum type="arabicParenR" startAt="6"/>
            </a:pPr>
            <a:r>
              <a:rPr lang="pl-PL" sz="2400" dirty="0">
                <a:latin typeface="Cambria" panose="02040503050406030204" pitchFamily="18" charset="0"/>
              </a:rPr>
              <a:t>Szczegółowy plan pracy SR (zadania merytoryczne</a:t>
            </a:r>
            <a:r>
              <a:rPr lang="pl-PL" sz="2400" dirty="0" smtClean="0">
                <a:latin typeface="Cambria" panose="02040503050406030204" pitchFamily="18" charset="0"/>
              </a:rPr>
              <a:t>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400" dirty="0">
                <a:solidFill>
                  <a:srgbClr val="C00000"/>
                </a:solidFill>
                <a:latin typeface="Cambria" panose="02040503050406030204" pitchFamily="18" charset="0"/>
              </a:rPr>
              <a:t>Co? Dlaczego? Kto? </a:t>
            </a:r>
            <a:r>
              <a:rPr lang="pl-PL" sz="24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Jak? Kiedy</a:t>
            </a:r>
            <a:r>
              <a:rPr lang="pl-PL" sz="2400" dirty="0">
                <a:solidFill>
                  <a:srgbClr val="C00000"/>
                </a:solidFill>
                <a:latin typeface="Cambria" panose="02040503050406030204" pitchFamily="18" charset="0"/>
              </a:rPr>
              <a:t>?</a:t>
            </a:r>
          </a:p>
          <a:p>
            <a:pPr marL="0" indent="0" algn="just"/>
            <a:r>
              <a:rPr lang="pl-PL" sz="2400" dirty="0">
                <a:latin typeface="Cambria" panose="02040503050406030204" pitchFamily="18" charset="0"/>
              </a:rPr>
              <a:t>(Premiowane będą projekty, których termin realizacji będzie </a:t>
            </a:r>
            <a:r>
              <a:rPr lang="pl-PL" sz="2400" b="1" dirty="0">
                <a:latin typeface="Cambria" panose="02040503050406030204" pitchFamily="18" charset="0"/>
              </a:rPr>
              <a:t>nie </a:t>
            </a:r>
            <a:r>
              <a:rPr lang="pl-PL" sz="2400" b="1" dirty="0" smtClean="0">
                <a:latin typeface="Cambria" panose="02040503050406030204" pitchFamily="18" charset="0"/>
              </a:rPr>
              <a:t>krótszy niż do </a:t>
            </a:r>
            <a:r>
              <a:rPr lang="pl-PL" sz="2400" b="1" dirty="0">
                <a:latin typeface="Cambria" panose="02040503050406030204" pitchFamily="18" charset="0"/>
              </a:rPr>
              <a:t>końca czerwca 2023 roku)</a:t>
            </a:r>
          </a:p>
          <a:p>
            <a:pPr marL="457200" indent="-457200" algn="just">
              <a:buFont typeface="+mj-lt"/>
              <a:buAutoNum type="arabicParenR" startAt="7"/>
            </a:pPr>
            <a:r>
              <a:rPr lang="pl-PL" sz="2400" dirty="0">
                <a:latin typeface="Cambria" panose="02040503050406030204" pitchFamily="18" charset="0"/>
              </a:rPr>
              <a:t>Sposób zapewnienia finansowania SR po zakończeniu wsparcia ze środków PO </a:t>
            </a:r>
            <a:r>
              <a:rPr lang="pl-PL" sz="2400" dirty="0" smtClean="0">
                <a:latin typeface="Cambria" panose="02040503050406030204" pitchFamily="18" charset="0"/>
              </a:rPr>
              <a:t>WER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400" dirty="0">
                <a:latin typeface="Cambria" panose="02040503050406030204" pitchFamily="18" charset="0"/>
              </a:rPr>
              <a:t>sposób </a:t>
            </a:r>
            <a:r>
              <a:rPr lang="pl-PL" sz="2400" dirty="0" smtClean="0">
                <a:latin typeface="Cambria" panose="02040503050406030204" pitchFamily="18" charset="0"/>
              </a:rPr>
              <a:t>pozyskania </a:t>
            </a:r>
            <a:r>
              <a:rPr lang="pl-PL" sz="2400" dirty="0">
                <a:latin typeface="Cambria" panose="02040503050406030204" pitchFamily="18" charset="0"/>
              </a:rPr>
              <a:t>źródeł </a:t>
            </a:r>
            <a:r>
              <a:rPr lang="pl-PL" sz="2400" dirty="0" smtClean="0">
                <a:latin typeface="Cambria" panose="02040503050406030204" pitchFamily="18" charset="0"/>
              </a:rPr>
              <a:t>finansowania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Cambria" panose="02040503050406030204" pitchFamily="18" charset="0"/>
              </a:rPr>
              <a:t>ryzyko </a:t>
            </a:r>
            <a:r>
              <a:rPr lang="pl-PL" sz="2400" dirty="0">
                <a:latin typeface="Cambria" panose="02040503050406030204" pitchFamily="18" charset="0"/>
              </a:rPr>
              <a:t>nieotrzymania finansowania z danego źródła</a:t>
            </a:r>
          </a:p>
        </p:txBody>
      </p:sp>
    </p:spTree>
    <p:extLst>
      <p:ext uri="{BB962C8B-B14F-4D97-AF65-F5344CB8AC3E}">
        <p14:creationId xmlns:p14="http://schemas.microsoft.com/office/powerpoint/2010/main" val="229570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>
          <a:xfrm>
            <a:off x="395537" y="260648"/>
            <a:ext cx="8640960" cy="1080120"/>
          </a:xfrm>
        </p:spPr>
        <p:txBody>
          <a:bodyPr/>
          <a:lstStyle/>
          <a:p>
            <a:pPr algn="ctr"/>
            <a: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  <a:t>Studium Wykonalności</a:t>
            </a:r>
            <a:b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  <a:t>- kamienie milowe (15 pkt</a:t>
            </a:r>
            <a:r>
              <a:rPr lang="pl-PL" altLang="pl-PL" sz="30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37891" name="Symbol zastępczy zawartości 2"/>
          <p:cNvSpPr>
            <a:spLocks noGrp="1"/>
          </p:cNvSpPr>
          <p:nvPr>
            <p:ph idx="4294967295"/>
          </p:nvPr>
        </p:nvSpPr>
        <p:spPr>
          <a:xfrm>
            <a:off x="755576" y="1556792"/>
            <a:ext cx="8280920" cy="5301208"/>
          </a:xfrm>
          <a:prstGeom prst="rect">
            <a:avLst/>
          </a:prstGeom>
        </p:spPr>
        <p:txBody>
          <a:bodyPr lIns="91419" tIns="45710" rIns="91419" bIns="45710" anchor="ctr"/>
          <a:lstStyle/>
          <a:p>
            <a:pPr marL="457200" indent="-457200" algn="just">
              <a:lnSpc>
                <a:spcPct val="100000"/>
              </a:lnSpc>
              <a:buFont typeface="+mj-lt"/>
              <a:buAutoNum type="arabicParenR"/>
            </a:pPr>
            <a:r>
              <a:rPr lang="pl-PL" sz="2400" dirty="0">
                <a:latin typeface="Cambria" panose="02040503050406030204" pitchFamily="18" charset="0"/>
              </a:rPr>
              <a:t>P</a:t>
            </a:r>
            <a:r>
              <a:rPr lang="pl-PL" sz="2400" dirty="0" smtClean="0">
                <a:latin typeface="Cambria" panose="02040503050406030204" pitchFamily="18" charset="0"/>
              </a:rPr>
              <a:t>owołanie </a:t>
            </a:r>
            <a:r>
              <a:rPr lang="pl-PL" sz="2400" dirty="0">
                <a:latin typeface="Cambria" panose="02040503050406030204" pitchFamily="18" charset="0"/>
              </a:rPr>
              <a:t>składu </a:t>
            </a:r>
            <a:r>
              <a:rPr lang="pl-PL" sz="2400" dirty="0" smtClean="0">
                <a:latin typeface="Cambria" panose="02040503050406030204" pitchFamily="18" charset="0"/>
              </a:rPr>
              <a:t>SR oraz </a:t>
            </a:r>
            <a:r>
              <a:rPr lang="pl-PL" sz="2400" dirty="0">
                <a:latin typeface="Cambria" panose="02040503050406030204" pitchFamily="18" charset="0"/>
              </a:rPr>
              <a:t>opracowanie Regulaminu </a:t>
            </a:r>
            <a:r>
              <a:rPr lang="pl-PL" sz="2400" dirty="0" smtClean="0">
                <a:latin typeface="Cambria" panose="02040503050406030204" pitchFamily="18" charset="0"/>
              </a:rPr>
              <a:t>Rady,</a:t>
            </a:r>
            <a:endParaRPr lang="pl-PL" sz="2400" dirty="0">
              <a:latin typeface="Cambria" panose="02040503050406030204" pitchFamily="18" charset="0"/>
            </a:endParaRPr>
          </a:p>
          <a:p>
            <a:pPr marL="457200" indent="-457200" algn="just">
              <a:lnSpc>
                <a:spcPct val="100000"/>
              </a:lnSpc>
              <a:buFont typeface="+mj-lt"/>
              <a:buAutoNum type="arabicParenR"/>
            </a:pPr>
            <a:r>
              <a:rPr lang="pl-PL" sz="2400" dirty="0">
                <a:latin typeface="Cambria" panose="02040503050406030204" pitchFamily="18" charset="0"/>
              </a:rPr>
              <a:t>P</a:t>
            </a:r>
            <a:r>
              <a:rPr lang="pl-PL" sz="2400" dirty="0" smtClean="0">
                <a:latin typeface="Cambria" panose="02040503050406030204" pitchFamily="18" charset="0"/>
              </a:rPr>
              <a:t>oinformowanie </a:t>
            </a:r>
            <a:r>
              <a:rPr lang="pl-PL" sz="2400" dirty="0">
                <a:latin typeface="Cambria" panose="02040503050406030204" pitchFamily="18" charset="0"/>
              </a:rPr>
              <a:t>interesariuszy o powołaniu </a:t>
            </a:r>
            <a:r>
              <a:rPr lang="pl-PL" sz="2400" dirty="0" smtClean="0">
                <a:latin typeface="Cambria" panose="02040503050406030204" pitchFamily="18" charset="0"/>
              </a:rPr>
              <a:t>SR,</a:t>
            </a:r>
            <a:endParaRPr lang="pl-PL" sz="2400" dirty="0">
              <a:latin typeface="Cambria" panose="02040503050406030204" pitchFamily="18" charset="0"/>
            </a:endParaRPr>
          </a:p>
          <a:p>
            <a:pPr marL="457200" indent="-457200" algn="just">
              <a:lnSpc>
                <a:spcPct val="100000"/>
              </a:lnSpc>
              <a:buFont typeface="+mj-lt"/>
              <a:buAutoNum type="arabicParenR"/>
            </a:pPr>
            <a:r>
              <a:rPr lang="pl-PL" sz="2400" dirty="0">
                <a:latin typeface="Cambria" panose="02040503050406030204" pitchFamily="18" charset="0"/>
              </a:rPr>
              <a:t>P</a:t>
            </a:r>
            <a:r>
              <a:rPr lang="pl-PL" sz="2400" dirty="0" smtClean="0">
                <a:latin typeface="Cambria" panose="02040503050406030204" pitchFamily="18" charset="0"/>
              </a:rPr>
              <a:t>rzyjęcie </a:t>
            </a:r>
            <a:r>
              <a:rPr lang="pl-PL" sz="2400" dirty="0">
                <a:latin typeface="Cambria" panose="02040503050406030204" pitchFamily="18" charset="0"/>
              </a:rPr>
              <a:t>planu pracy </a:t>
            </a:r>
            <a:r>
              <a:rPr lang="pl-PL" sz="2400" dirty="0" smtClean="0">
                <a:latin typeface="Cambria" panose="02040503050406030204" pitchFamily="18" charset="0"/>
              </a:rPr>
              <a:t>SR,</a:t>
            </a:r>
            <a:endParaRPr lang="pl-PL" sz="2400" dirty="0">
              <a:latin typeface="Cambria" panose="02040503050406030204" pitchFamily="18" charset="0"/>
            </a:endParaRPr>
          </a:p>
          <a:p>
            <a:pPr marL="457200" indent="-457200" algn="just">
              <a:lnSpc>
                <a:spcPct val="100000"/>
              </a:lnSpc>
              <a:buFont typeface="+mj-lt"/>
              <a:buAutoNum type="arabicParenR"/>
            </a:pPr>
            <a:r>
              <a:rPr lang="pl-PL" sz="2400" dirty="0">
                <a:latin typeface="Cambria" panose="02040503050406030204" pitchFamily="18" charset="0"/>
              </a:rPr>
              <a:t>O</a:t>
            </a:r>
            <a:r>
              <a:rPr lang="pl-PL" sz="2400" dirty="0" smtClean="0">
                <a:latin typeface="Cambria" panose="02040503050406030204" pitchFamily="18" charset="0"/>
              </a:rPr>
              <a:t>kresowa </a:t>
            </a:r>
            <a:r>
              <a:rPr lang="pl-PL" sz="2400" dirty="0">
                <a:latin typeface="Cambria" panose="02040503050406030204" pitchFamily="18" charset="0"/>
              </a:rPr>
              <a:t>weryfikacja planu pracy </a:t>
            </a:r>
            <a:r>
              <a:rPr lang="pl-PL" sz="2400" dirty="0" smtClean="0">
                <a:latin typeface="Cambria" panose="02040503050406030204" pitchFamily="18" charset="0"/>
              </a:rPr>
              <a:t>SR, </a:t>
            </a:r>
            <a:r>
              <a:rPr lang="pl-PL" sz="2400" dirty="0">
                <a:latin typeface="Cambria" panose="02040503050406030204" pitchFamily="18" charset="0"/>
              </a:rPr>
              <a:t>w tym jego </a:t>
            </a:r>
            <a:r>
              <a:rPr lang="pl-PL" sz="2400" dirty="0" smtClean="0">
                <a:latin typeface="Cambria" panose="02040503050406030204" pitchFamily="18" charset="0"/>
              </a:rPr>
              <a:t>aktualizacja (wraz z wnioskiem </a:t>
            </a:r>
            <a:r>
              <a:rPr lang="pl-PL" sz="2400" dirty="0">
                <a:latin typeface="Cambria" panose="02040503050406030204" pitchFamily="18" charset="0"/>
              </a:rPr>
              <a:t>o </a:t>
            </a:r>
            <a:r>
              <a:rPr lang="pl-PL" sz="2400" dirty="0" smtClean="0">
                <a:latin typeface="Cambria" panose="02040503050406030204" pitchFamily="18" charset="0"/>
              </a:rPr>
              <a:t>płatność),</a:t>
            </a:r>
            <a:endParaRPr lang="pl-PL" sz="2400" dirty="0">
              <a:latin typeface="Cambria" panose="02040503050406030204" pitchFamily="18" charset="0"/>
            </a:endParaRPr>
          </a:p>
          <a:p>
            <a:pPr marL="457200" indent="-457200" algn="just">
              <a:lnSpc>
                <a:spcPct val="100000"/>
              </a:lnSpc>
              <a:buFont typeface="+mj-lt"/>
              <a:buAutoNum type="arabicParenR"/>
            </a:pPr>
            <a:r>
              <a:rPr lang="pl-PL" sz="2400" dirty="0" smtClean="0">
                <a:latin typeface="Cambria" panose="02040503050406030204" pitchFamily="18" charset="0"/>
              </a:rPr>
              <a:t>Spotkania SR,</a:t>
            </a:r>
            <a:endParaRPr lang="pl-PL" sz="2400" dirty="0">
              <a:latin typeface="Cambria" panose="02040503050406030204" pitchFamily="18" charset="0"/>
            </a:endParaRPr>
          </a:p>
          <a:p>
            <a:pPr marL="457200" indent="-457200" algn="just">
              <a:lnSpc>
                <a:spcPct val="100000"/>
              </a:lnSpc>
              <a:buFont typeface="+mj-lt"/>
              <a:buAutoNum type="arabicParenR"/>
            </a:pPr>
            <a:r>
              <a:rPr lang="pl-PL" sz="2400" dirty="0">
                <a:latin typeface="Cambria" panose="02040503050406030204" pitchFamily="18" charset="0"/>
              </a:rPr>
              <a:t>P</a:t>
            </a:r>
            <a:r>
              <a:rPr lang="pl-PL" sz="2400" dirty="0" smtClean="0">
                <a:latin typeface="Cambria" panose="02040503050406030204" pitchFamily="18" charset="0"/>
              </a:rPr>
              <a:t>rzyjęcie </a:t>
            </a:r>
            <a:r>
              <a:rPr lang="pl-PL" sz="2400" dirty="0">
                <a:latin typeface="Cambria" panose="02040503050406030204" pitchFamily="18" charset="0"/>
              </a:rPr>
              <a:t>planu komunikacji </a:t>
            </a:r>
            <a:r>
              <a:rPr lang="pl-PL" sz="2400" dirty="0" smtClean="0">
                <a:latin typeface="Cambria" panose="02040503050406030204" pitchFamily="18" charset="0"/>
              </a:rPr>
              <a:t>SR </a:t>
            </a:r>
            <a:r>
              <a:rPr lang="pl-PL" sz="2400" dirty="0">
                <a:latin typeface="Cambria" panose="02040503050406030204" pitchFamily="18" charset="0"/>
              </a:rPr>
              <a:t>z interesariuszami,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arenR"/>
            </a:pPr>
            <a:r>
              <a:rPr lang="pl-PL" sz="2400" dirty="0" smtClean="0">
                <a:latin typeface="Cambria" panose="02040503050406030204" pitchFamily="18" charset="0"/>
              </a:rPr>
              <a:t>Uruchomienie www SR,</a:t>
            </a:r>
            <a:endParaRPr lang="pl-PL" sz="2400" dirty="0">
              <a:latin typeface="Cambria" panose="02040503050406030204" pitchFamily="18" charset="0"/>
            </a:endParaRPr>
          </a:p>
          <a:p>
            <a:pPr marL="457200" indent="-457200" algn="just">
              <a:lnSpc>
                <a:spcPct val="100000"/>
              </a:lnSpc>
              <a:buFont typeface="+mj-lt"/>
              <a:buAutoNum type="arabicParenR"/>
            </a:pPr>
            <a:r>
              <a:rPr lang="pl-PL" sz="2400" dirty="0">
                <a:latin typeface="Cambria" panose="02040503050406030204" pitchFamily="18" charset="0"/>
              </a:rPr>
              <a:t>R</a:t>
            </a:r>
            <a:r>
              <a:rPr lang="pl-PL" sz="2400" dirty="0" smtClean="0">
                <a:latin typeface="Cambria" panose="02040503050406030204" pitchFamily="18" charset="0"/>
              </a:rPr>
              <a:t>ozpoczęcie </a:t>
            </a:r>
            <a:r>
              <a:rPr lang="pl-PL" sz="2400" dirty="0">
                <a:latin typeface="Cambria" panose="02040503050406030204" pitchFamily="18" charset="0"/>
              </a:rPr>
              <a:t>monitorowania sektora,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arenR"/>
            </a:pPr>
            <a:r>
              <a:rPr lang="pl-PL" sz="2400" dirty="0">
                <a:latin typeface="Cambria" panose="02040503050406030204" pitchFamily="18" charset="0"/>
              </a:rPr>
              <a:t>P</a:t>
            </a:r>
            <a:r>
              <a:rPr lang="pl-PL" sz="2400" dirty="0" smtClean="0">
                <a:latin typeface="Cambria" panose="02040503050406030204" pitchFamily="18" charset="0"/>
              </a:rPr>
              <a:t>odpisanie </a:t>
            </a:r>
            <a:r>
              <a:rPr lang="pl-PL" sz="2400" dirty="0">
                <a:latin typeface="Cambria" panose="02040503050406030204" pitchFamily="18" charset="0"/>
              </a:rPr>
              <a:t>porozumień sektorowych,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arenR"/>
            </a:pPr>
            <a:r>
              <a:rPr lang="pl-PL" sz="2400" dirty="0">
                <a:latin typeface="Cambria" panose="02040503050406030204" pitchFamily="18" charset="0"/>
              </a:rPr>
              <a:t>P</a:t>
            </a:r>
            <a:r>
              <a:rPr lang="pl-PL" sz="2400" dirty="0" smtClean="0">
                <a:latin typeface="Cambria" panose="02040503050406030204" pitchFamily="18" charset="0"/>
              </a:rPr>
              <a:t>rzyjęcie </a:t>
            </a:r>
            <a:r>
              <a:rPr lang="pl-PL" sz="2400" dirty="0">
                <a:latin typeface="Cambria" panose="02040503050406030204" pitchFamily="18" charset="0"/>
              </a:rPr>
              <a:t>przez </a:t>
            </a:r>
            <a:r>
              <a:rPr lang="pl-PL" sz="2400" dirty="0" smtClean="0">
                <a:latin typeface="Cambria" panose="02040503050406030204" pitchFamily="18" charset="0"/>
              </a:rPr>
              <a:t>SR </a:t>
            </a:r>
            <a:r>
              <a:rPr lang="pl-PL" sz="2400" dirty="0">
                <a:latin typeface="Cambria" panose="02040503050406030204" pitchFamily="18" charset="0"/>
              </a:rPr>
              <a:t>pakietu pierwszych rozwiązań dla sektora.</a:t>
            </a:r>
          </a:p>
          <a:p>
            <a:pPr marL="0" indent="0" algn="just">
              <a:lnSpc>
                <a:spcPct val="100000"/>
              </a:lnSpc>
            </a:pPr>
            <a:endParaRPr lang="pl-PL" sz="240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21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>
          <a:xfrm>
            <a:off x="395537" y="260648"/>
            <a:ext cx="8640960" cy="1080120"/>
          </a:xfrm>
        </p:spPr>
        <p:txBody>
          <a:bodyPr/>
          <a:lstStyle/>
          <a:p>
            <a:pPr algn="ctr"/>
            <a: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  <a:t>Studium Wykonalności</a:t>
            </a:r>
            <a:b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  <a:t>- kamienie milowe (15 pkt</a:t>
            </a:r>
            <a:r>
              <a:rPr lang="pl-PL" altLang="pl-PL" sz="30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37891" name="Symbol zastępczy zawartości 2"/>
          <p:cNvSpPr>
            <a:spLocks noGrp="1"/>
          </p:cNvSpPr>
          <p:nvPr>
            <p:ph idx="4294967295"/>
          </p:nvPr>
        </p:nvSpPr>
        <p:spPr>
          <a:xfrm>
            <a:off x="755576" y="1484784"/>
            <a:ext cx="8064896" cy="5112568"/>
          </a:xfrm>
          <a:prstGeom prst="rect">
            <a:avLst/>
          </a:prstGeom>
        </p:spPr>
        <p:txBody>
          <a:bodyPr lIns="91419" tIns="45710" rIns="91419" bIns="45710" anchor="ctr"/>
          <a:lstStyle/>
          <a:p>
            <a:pPr marL="0" indent="0" algn="just"/>
            <a:r>
              <a:rPr lang="pl-PL" sz="2400" dirty="0" smtClean="0">
                <a:latin typeface="Cambria" panose="02040503050406030204" pitchFamily="18" charset="0"/>
              </a:rPr>
              <a:t>Harmonogram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Cambria" panose="02040503050406030204" pitchFamily="18" charset="0"/>
              </a:rPr>
              <a:t>szczegółowo </a:t>
            </a:r>
            <a:r>
              <a:rPr lang="pl-PL" sz="2400" dirty="0">
                <a:latin typeface="Cambria" panose="02040503050406030204" pitchFamily="18" charset="0"/>
              </a:rPr>
              <a:t>rozpisane zadania i podzadania, wraz </a:t>
            </a:r>
            <a:r>
              <a:rPr lang="pl-PL" sz="2400" dirty="0" smtClean="0">
                <a:latin typeface="Cambria" panose="02040503050406030204" pitchFamily="18" charset="0"/>
              </a:rPr>
              <a:t>z terminem </a:t>
            </a:r>
            <a:r>
              <a:rPr lang="pl-PL" sz="2400" dirty="0">
                <a:latin typeface="Cambria" panose="02040503050406030204" pitchFamily="18" charset="0"/>
              </a:rPr>
              <a:t>realizacji, </a:t>
            </a:r>
            <a:r>
              <a:rPr lang="pl-PL" sz="2400" b="1" dirty="0">
                <a:latin typeface="Cambria" panose="02040503050406030204" pitchFamily="18" charset="0"/>
              </a:rPr>
              <a:t>w tym planowane badania i </a:t>
            </a:r>
            <a:r>
              <a:rPr lang="pl-PL" sz="2400" b="1" dirty="0" smtClean="0">
                <a:latin typeface="Cambria" panose="02040503050406030204" pitchFamily="18" charset="0"/>
              </a:rPr>
              <a:t>analizy (BKL) </a:t>
            </a:r>
            <a:r>
              <a:rPr lang="pl-PL" sz="2400" b="1" dirty="0">
                <a:latin typeface="Cambria" panose="02040503050406030204" pitchFamily="18" charset="0"/>
              </a:rPr>
              <a:t>oraz aktywność </a:t>
            </a:r>
            <a:r>
              <a:rPr lang="pl-PL" sz="2400" b="1" dirty="0" smtClean="0">
                <a:latin typeface="Cambria" panose="02040503050406030204" pitchFamily="18" charset="0"/>
              </a:rPr>
              <a:t>komunikacyjna SR;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Cambria" panose="02040503050406030204" pitchFamily="18" charset="0"/>
              </a:rPr>
              <a:t>w </a:t>
            </a:r>
            <a:r>
              <a:rPr lang="pl-PL" sz="2400" dirty="0">
                <a:latin typeface="Cambria" panose="02040503050406030204" pitchFamily="18" charset="0"/>
              </a:rPr>
              <a:t>ujęciu </a:t>
            </a:r>
            <a:r>
              <a:rPr lang="pl-PL" sz="2400" u="sng" dirty="0">
                <a:latin typeface="Cambria" panose="02040503050406030204" pitchFamily="18" charset="0"/>
              </a:rPr>
              <a:t>miesięcznym</a:t>
            </a:r>
            <a:r>
              <a:rPr lang="pl-PL" sz="2400" dirty="0">
                <a:latin typeface="Cambria" panose="02040503050406030204" pitchFamily="18" charset="0"/>
              </a:rPr>
              <a:t> w pierwszych 2 latach, w kolejnych latach w ujęciu </a:t>
            </a:r>
            <a:r>
              <a:rPr lang="pl-PL" sz="2400" u="sng" dirty="0">
                <a:latin typeface="Cambria" panose="02040503050406030204" pitchFamily="18" charset="0"/>
              </a:rPr>
              <a:t>kwartalnym</a:t>
            </a:r>
            <a:r>
              <a:rPr lang="pl-PL" sz="2400" dirty="0" smtClean="0">
                <a:latin typeface="Cambria" panose="02040503050406030204" pitchFamily="18" charset="0"/>
              </a:rPr>
              <a:t>.</a:t>
            </a:r>
          </a:p>
          <a:p>
            <a:pPr marL="0" indent="0" algn="just"/>
            <a:endParaRPr lang="pl-PL" sz="2400" dirty="0" smtClean="0">
              <a:latin typeface="Cambria" panose="02040503050406030204" pitchFamily="18" charset="0"/>
            </a:endParaRPr>
          </a:p>
          <a:p>
            <a:pPr marL="0" indent="0" algn="just"/>
            <a:r>
              <a:rPr lang="pl-PL" sz="2400" b="1" dirty="0" smtClean="0">
                <a:latin typeface="Cambria" panose="02040503050406030204" pitchFamily="18" charset="0"/>
              </a:rPr>
              <a:t>UWAGA</a:t>
            </a:r>
            <a:r>
              <a:rPr lang="pl-PL" sz="2400" b="1" dirty="0">
                <a:latin typeface="Cambria" panose="02040503050406030204" pitchFamily="18" charset="0"/>
              </a:rPr>
              <a:t>: Nieosiągnięcie kamieni milowych </a:t>
            </a:r>
            <a:r>
              <a:rPr lang="pl-PL" sz="2400" b="1" dirty="0" smtClean="0">
                <a:latin typeface="Cambria" panose="02040503050406030204" pitchFamily="18" charset="0"/>
              </a:rPr>
              <a:t>⟼ aneks do umowy/rozwiązanie umowy.</a:t>
            </a:r>
            <a:endParaRPr lang="pl-PL" sz="2400" b="1" dirty="0">
              <a:latin typeface="Cambria" panose="02040503050406030204" pitchFamily="18" charset="0"/>
            </a:endParaRPr>
          </a:p>
          <a:p>
            <a:pPr marL="0" indent="0" algn="just">
              <a:lnSpc>
                <a:spcPct val="100000"/>
              </a:lnSpc>
            </a:pPr>
            <a:endParaRPr lang="pl-PL" sz="240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0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9988" y="4055606"/>
            <a:ext cx="3829278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464" marR="2586">
              <a:lnSpc>
                <a:spcPts val="3431"/>
              </a:lnSpc>
            </a:pPr>
            <a:r>
              <a:rPr lang="pl-PL" sz="2000" dirty="0" smtClean="0">
                <a:solidFill>
                  <a:srgbClr val="231F20"/>
                </a:solidFill>
                <a:latin typeface="Cambria" panose="02040503050406030204" pitchFamily="18" charset="0"/>
                <a:cs typeface="Source Sans Pro"/>
              </a:rPr>
              <a:t>Katarzyna Karpińska</a:t>
            </a:r>
            <a:endParaRPr lang="pl-PL" sz="2000" spc="-5" dirty="0">
              <a:solidFill>
                <a:srgbClr val="231F20"/>
              </a:solidFill>
              <a:latin typeface="Cambria" panose="02040503050406030204" pitchFamily="18" charset="0"/>
              <a:cs typeface="Source Sans Pro"/>
            </a:endParaRPr>
          </a:p>
          <a:p>
            <a:pPr marL="6464">
              <a:spcBef>
                <a:spcPts val="237"/>
              </a:spcBef>
            </a:pPr>
            <a:r>
              <a:rPr lang="en-US" sz="2000" spc="-8" dirty="0" smtClean="0">
                <a:solidFill>
                  <a:srgbClr val="231F20"/>
                </a:solidFill>
                <a:latin typeface="Cambria" panose="02040503050406030204" pitchFamily="18" charset="0"/>
                <a:cs typeface="Source Sans Pro"/>
              </a:rPr>
              <a:t>E</a:t>
            </a:r>
            <a:r>
              <a:rPr lang="pl-PL" sz="2000" spc="-8" dirty="0" smtClean="0">
                <a:solidFill>
                  <a:srgbClr val="231F20"/>
                </a:solidFill>
                <a:latin typeface="Cambria" panose="02040503050406030204" pitchFamily="18" charset="0"/>
                <a:cs typeface="Source Sans Pro"/>
              </a:rPr>
              <a:t>-</a:t>
            </a:r>
            <a:r>
              <a:rPr sz="2000" spc="-8" dirty="0" smtClean="0">
                <a:solidFill>
                  <a:srgbClr val="231F20"/>
                </a:solidFill>
                <a:latin typeface="Cambria" panose="02040503050406030204" pitchFamily="18" charset="0"/>
                <a:cs typeface="Source Sans Pro"/>
              </a:rPr>
              <a:t>mail</a:t>
            </a:r>
            <a:r>
              <a:rPr lang="pl-PL" sz="2000" spc="-8" dirty="0" smtClean="0">
                <a:solidFill>
                  <a:srgbClr val="231F20"/>
                </a:solidFill>
                <a:latin typeface="Cambria" panose="02040503050406030204" pitchFamily="18" charset="0"/>
                <a:cs typeface="Source Sans Pro"/>
              </a:rPr>
              <a:t>: </a:t>
            </a:r>
            <a:r>
              <a:rPr lang="pl-PL" sz="2000" spc="-8" dirty="0" smtClean="0">
                <a:solidFill>
                  <a:srgbClr val="231F20"/>
                </a:solidFill>
                <a:latin typeface="Cambria" panose="02040503050406030204" pitchFamily="18" charset="0"/>
                <a:cs typeface="Source Sans Pro"/>
                <a:hlinkClick r:id="rId3"/>
              </a:rPr>
              <a:t>katarzyna_karpinska@parp.gov.pl</a:t>
            </a:r>
            <a:r>
              <a:rPr lang="pl-PL" sz="2000" spc="-8" dirty="0" smtClean="0">
                <a:solidFill>
                  <a:srgbClr val="231F20"/>
                </a:solidFill>
                <a:latin typeface="Cambria" panose="02040503050406030204" pitchFamily="18" charset="0"/>
                <a:cs typeface="Source Sans Pro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17100" y="1768319"/>
            <a:ext cx="7104044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464" algn="ctr"/>
            <a:r>
              <a:rPr spc="-81" dirty="0"/>
              <a:t>Dzię</a:t>
            </a:r>
            <a:r>
              <a:rPr spc="-143" dirty="0"/>
              <a:t>k</a:t>
            </a:r>
            <a:r>
              <a:rPr spc="-79" dirty="0"/>
              <a:t>uję</a:t>
            </a:r>
            <a:r>
              <a:rPr spc="-8" dirty="0"/>
              <a:t> </a:t>
            </a:r>
            <a:r>
              <a:rPr spc="-229" dirty="0"/>
              <a:t>z</a:t>
            </a:r>
            <a:r>
              <a:rPr spc="-94" dirty="0"/>
              <a:t>a</a:t>
            </a:r>
            <a:r>
              <a:rPr spc="-8" dirty="0"/>
              <a:t> </a:t>
            </a:r>
            <a:r>
              <a:rPr spc="-99" dirty="0"/>
              <a:t>u</a:t>
            </a:r>
            <a:r>
              <a:rPr spc="-178" dirty="0"/>
              <a:t>w</a:t>
            </a:r>
            <a:r>
              <a:rPr spc="-94" dirty="0"/>
              <a:t>a</a:t>
            </a:r>
            <a:r>
              <a:rPr spc="-145" dirty="0"/>
              <a:t>g</a:t>
            </a:r>
            <a:r>
              <a:rPr spc="-69" dirty="0"/>
              <a:t>ę</a:t>
            </a:r>
          </a:p>
        </p:txBody>
      </p:sp>
      <p:sp>
        <p:nvSpPr>
          <p:cNvPr id="11" name="object 11"/>
          <p:cNvSpPr/>
          <p:nvPr/>
        </p:nvSpPr>
        <p:spPr>
          <a:xfrm>
            <a:off x="1302240" y="209359"/>
            <a:ext cx="578" cy="769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832" y="0"/>
                </a:moveTo>
                <a:lnTo>
                  <a:pt x="0" y="0"/>
                </a:lnTo>
                <a:lnTo>
                  <a:pt x="0" y="832"/>
                </a:lnTo>
                <a:lnTo>
                  <a:pt x="8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02241" y="210069"/>
            <a:ext cx="68450" cy="89954"/>
          </a:xfrm>
          <a:custGeom>
            <a:avLst/>
            <a:gdLst/>
            <a:ahLst/>
            <a:cxnLst/>
            <a:rect l="l" t="t" r="r" b="b"/>
            <a:pathLst>
              <a:path w="150494" h="148590">
                <a:moveTo>
                  <a:pt x="0" y="148590"/>
                </a:moveTo>
                <a:lnTo>
                  <a:pt x="149973" y="148590"/>
                </a:lnTo>
                <a:lnTo>
                  <a:pt x="149973" y="0"/>
                </a:lnTo>
                <a:lnTo>
                  <a:pt x="0" y="0"/>
                </a:lnTo>
                <a:lnTo>
                  <a:pt x="0" y="148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02383" y="209685"/>
            <a:ext cx="68161" cy="0"/>
          </a:xfrm>
          <a:custGeom>
            <a:avLst/>
            <a:gdLst/>
            <a:ahLst/>
            <a:cxnLst/>
            <a:rect l="l" t="t" r="r" b="b"/>
            <a:pathLst>
              <a:path w="149860">
                <a:moveTo>
                  <a:pt x="0" y="0"/>
                </a:moveTo>
                <a:lnTo>
                  <a:pt x="149659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302202" y="322926"/>
            <a:ext cx="68450" cy="91107"/>
          </a:xfrm>
          <a:custGeom>
            <a:avLst/>
            <a:gdLst/>
            <a:ahLst/>
            <a:cxnLst/>
            <a:rect l="l" t="t" r="r" b="b"/>
            <a:pathLst>
              <a:path w="150494" h="150495">
                <a:moveTo>
                  <a:pt x="0" y="149921"/>
                </a:moveTo>
                <a:lnTo>
                  <a:pt x="150062" y="149921"/>
                </a:lnTo>
                <a:lnTo>
                  <a:pt x="150062" y="0"/>
                </a:lnTo>
                <a:lnTo>
                  <a:pt x="0" y="0"/>
                </a:lnTo>
                <a:lnTo>
                  <a:pt x="0" y="14992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524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68397" y="764704"/>
            <a:ext cx="7772155" cy="1008112"/>
          </a:xfrm>
        </p:spPr>
        <p:txBody>
          <a:bodyPr/>
          <a:lstStyle/>
          <a:p>
            <a: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  <a:t>Ocena Strategiczna - punktacja</a:t>
            </a:r>
            <a:endParaRPr lang="pl-PL" sz="3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923" y="1340768"/>
            <a:ext cx="8206557" cy="5400600"/>
          </a:xfrm>
        </p:spPr>
        <p:txBody>
          <a:bodyPr/>
          <a:lstStyle/>
          <a:p>
            <a:endParaRPr lang="pl-PL" sz="2400" dirty="0" smtClean="0"/>
          </a:p>
          <a:p>
            <a:r>
              <a:rPr lang="pl-PL" sz="2400" dirty="0" smtClean="0"/>
              <a:t>Maksymalnie </a:t>
            </a:r>
            <a:r>
              <a:rPr lang="pl-PL" sz="2400" dirty="0"/>
              <a:t>Projekt może uzyskać </a:t>
            </a:r>
            <a:r>
              <a:rPr lang="pl-PL" sz="2400" b="1" dirty="0"/>
              <a:t>100 pkt.</a:t>
            </a:r>
          </a:p>
          <a:p>
            <a:r>
              <a:rPr lang="pl-PL" sz="2400" dirty="0" smtClean="0"/>
              <a:t>Dofinansowanie: </a:t>
            </a:r>
          </a:p>
          <a:p>
            <a:pPr marL="354034" indent="-342900">
              <a:buFont typeface="Wingdings" panose="05000000000000000000" pitchFamily="2" charset="2"/>
              <a:buChar char="§"/>
            </a:pPr>
            <a:r>
              <a:rPr lang="pl-PL" sz="2400" dirty="0"/>
              <a:t>ł</a:t>
            </a:r>
            <a:r>
              <a:rPr lang="pl-PL" sz="2400" dirty="0" smtClean="0"/>
              <a:t>ącznie </a:t>
            </a:r>
            <a:r>
              <a:rPr lang="pl-PL" sz="2400" dirty="0"/>
              <a:t>minimum </a:t>
            </a:r>
            <a:r>
              <a:rPr lang="pl-PL" sz="2400" b="1" dirty="0" smtClean="0"/>
              <a:t>60 pkt </a:t>
            </a:r>
            <a:r>
              <a:rPr lang="pl-PL" sz="2400" dirty="0" smtClean="0"/>
              <a:t>+ minimum </a:t>
            </a:r>
            <a:r>
              <a:rPr lang="pl-PL" sz="2400" b="1" dirty="0"/>
              <a:t>60%</a:t>
            </a:r>
            <a:r>
              <a:rPr lang="pl-PL" sz="2400" dirty="0"/>
              <a:t> </a:t>
            </a:r>
            <a:r>
              <a:rPr lang="pl-PL" sz="2400" u="sng" dirty="0" smtClean="0"/>
              <a:t>w </a:t>
            </a:r>
            <a:r>
              <a:rPr lang="pl-PL" sz="2400" u="sng" dirty="0"/>
              <a:t>każdym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z </a:t>
            </a:r>
            <a:r>
              <a:rPr lang="pl-PL" sz="2400" dirty="0"/>
              <a:t>kryteriów S</a:t>
            </a:r>
            <a:r>
              <a:rPr lang="pl-PL" sz="2400" dirty="0" smtClean="0"/>
              <a:t>tudium Wykonalności (SW).</a:t>
            </a:r>
          </a:p>
          <a:p>
            <a:pPr marL="354034" indent="-342900">
              <a:buFont typeface="Wingdings" panose="05000000000000000000" pitchFamily="2" charset="2"/>
              <a:buChar char="§"/>
            </a:pPr>
            <a:r>
              <a:rPr lang="pl-PL" sz="2400" dirty="0"/>
              <a:t>m</a:t>
            </a:r>
            <a:r>
              <a:rPr lang="pl-PL" sz="2400" dirty="0" smtClean="0"/>
              <a:t>aksymalnie </a:t>
            </a:r>
            <a:r>
              <a:rPr lang="pl-PL" sz="2400" dirty="0"/>
              <a:t>5 projektów dla 5 </a:t>
            </a:r>
            <a:r>
              <a:rPr lang="pl-PL" sz="2400" u="sng" dirty="0"/>
              <a:t>różnych</a:t>
            </a:r>
            <a:r>
              <a:rPr lang="pl-PL" sz="2400" dirty="0"/>
              <a:t> sektorów, które uzyskają największą liczbę punktów na ocenie </a:t>
            </a:r>
            <a:r>
              <a:rPr lang="pl-PL" sz="2400" dirty="0" smtClean="0"/>
              <a:t>strategicznej. </a:t>
            </a:r>
            <a:endParaRPr lang="pl-PL" sz="2400" dirty="0"/>
          </a:p>
          <a:p>
            <a:endParaRPr lang="pl-PL" sz="2400" dirty="0"/>
          </a:p>
          <a:p>
            <a:pPr algn="just"/>
            <a:endParaRPr lang="pl-PL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864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>
          <a:xfrm>
            <a:off x="827583" y="764704"/>
            <a:ext cx="7945709" cy="1080120"/>
          </a:xfrm>
        </p:spPr>
        <p:txBody>
          <a:bodyPr/>
          <a:lstStyle/>
          <a:p>
            <a:pPr algn="ctr"/>
            <a: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  <a:t>Kryteria Oceny Strategicznej </a:t>
            </a:r>
            <a:b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  <a:t>wniosku o dofinansowanie projektu</a:t>
            </a:r>
            <a:endParaRPr lang="pl-PL" altLang="pl-PL" sz="3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7891" name="Symbol zastępczy zawartości 2"/>
          <p:cNvSpPr>
            <a:spLocks noGrp="1"/>
          </p:cNvSpPr>
          <p:nvPr>
            <p:ph idx="4294967295"/>
          </p:nvPr>
        </p:nvSpPr>
        <p:spPr>
          <a:xfrm>
            <a:off x="755576" y="2204864"/>
            <a:ext cx="7992888" cy="4392488"/>
          </a:xfrm>
          <a:prstGeom prst="rect">
            <a:avLst/>
          </a:prstGeom>
        </p:spPr>
        <p:txBody>
          <a:bodyPr lIns="91419" tIns="45710" rIns="91419" bIns="45710" anchor="ctr"/>
          <a:lstStyle/>
          <a:p>
            <a:pPr algn="just">
              <a:buFont typeface="+mj-lt"/>
              <a:buAutoNum type="arabicPeriod"/>
            </a:pPr>
            <a:r>
              <a:rPr lang="pl-PL" sz="2400" dirty="0">
                <a:latin typeface="Cambria" panose="02040503050406030204" pitchFamily="18" charset="0"/>
              </a:rPr>
              <a:t>D</a:t>
            </a:r>
            <a:r>
              <a:rPr lang="pl-PL" sz="2400" dirty="0" smtClean="0">
                <a:latin typeface="Cambria" panose="02040503050406030204" pitchFamily="18" charset="0"/>
              </a:rPr>
              <a:t>oświadczenie </a:t>
            </a:r>
            <a:r>
              <a:rPr lang="pl-PL" sz="2400" u="sng" dirty="0">
                <a:latin typeface="Cambria" panose="02040503050406030204" pitchFamily="18" charset="0"/>
              </a:rPr>
              <a:t>przedsiębiorców</a:t>
            </a:r>
            <a:r>
              <a:rPr lang="pl-PL" sz="2400" dirty="0">
                <a:latin typeface="Cambria" panose="02040503050406030204" pitchFamily="18" charset="0"/>
              </a:rPr>
              <a:t> </a:t>
            </a:r>
            <a:r>
              <a:rPr lang="pl-PL" sz="2400" dirty="0" smtClean="0">
                <a:latin typeface="Cambria" panose="02040503050406030204" pitchFamily="18" charset="0"/>
              </a:rPr>
              <a:t>we </a:t>
            </a:r>
            <a:r>
              <a:rPr lang="pl-PL" sz="2400" dirty="0">
                <a:latin typeface="Cambria" panose="02040503050406030204" pitchFamily="18" charset="0"/>
              </a:rPr>
              <a:t>współpracy </a:t>
            </a:r>
            <a:r>
              <a:rPr lang="pl-PL" sz="2400" dirty="0" smtClean="0">
                <a:latin typeface="Cambria" panose="02040503050406030204" pitchFamily="18" charset="0"/>
              </a:rPr>
              <a:t/>
            </a:r>
            <a:br>
              <a:rPr lang="pl-PL" sz="2400" dirty="0" smtClean="0">
                <a:latin typeface="Cambria" panose="02040503050406030204" pitchFamily="18" charset="0"/>
              </a:rPr>
            </a:br>
            <a:r>
              <a:rPr lang="pl-PL" sz="2400" dirty="0" smtClean="0">
                <a:latin typeface="Cambria" panose="02040503050406030204" pitchFamily="18" charset="0"/>
              </a:rPr>
              <a:t>z </a:t>
            </a:r>
            <a:r>
              <a:rPr lang="pl-PL" sz="2400" dirty="0">
                <a:latin typeface="Cambria" panose="02040503050406030204" pitchFamily="18" charset="0"/>
              </a:rPr>
              <a:t>edukacją </a:t>
            </a:r>
            <a:r>
              <a:rPr lang="pl-PL" sz="2400" dirty="0" smtClean="0">
                <a:latin typeface="Cambria" panose="02040503050406030204" pitchFamily="18" charset="0"/>
              </a:rPr>
              <a:t>formalną/pozaformalną </a:t>
            </a:r>
          </a:p>
          <a:p>
            <a:pPr marL="520070" lvl="1" indent="0" algn="just">
              <a:buNone/>
            </a:pPr>
            <a:r>
              <a:rPr lang="pl-PL" sz="2400" dirty="0" smtClean="0">
                <a:latin typeface="Cambria" panose="02040503050406030204" pitchFamily="18" charset="0"/>
              </a:rPr>
              <a:t>= </a:t>
            </a:r>
            <a:r>
              <a:rPr lang="pl-PL" sz="2400" b="1" dirty="0" smtClean="0">
                <a:latin typeface="Cambria" panose="02040503050406030204" pitchFamily="18" charset="0"/>
              </a:rPr>
              <a:t>liczba </a:t>
            </a:r>
            <a:r>
              <a:rPr lang="pl-PL" sz="2400" b="1" dirty="0">
                <a:latin typeface="Cambria" panose="02040503050406030204" pitchFamily="18" charset="0"/>
              </a:rPr>
              <a:t>zrealizowanych przedsięwzięć przez przedsiębiorców </a:t>
            </a:r>
            <a:r>
              <a:rPr lang="pl-PL" sz="2400" b="1" dirty="0" smtClean="0">
                <a:latin typeface="Cambria" panose="02040503050406030204" pitchFamily="18" charset="0"/>
              </a:rPr>
              <a:t>z sektora </a:t>
            </a:r>
            <a:r>
              <a:rPr lang="pl-PL" sz="2400" b="1" dirty="0">
                <a:latin typeface="Cambria" panose="02040503050406030204" pitchFamily="18" charset="0"/>
              </a:rPr>
              <a:t>w obszarze współpracy z edukacją</a:t>
            </a:r>
            <a:r>
              <a:rPr lang="pl-PL" sz="2400" dirty="0">
                <a:latin typeface="Cambria" panose="02040503050406030204" pitchFamily="18" charset="0"/>
              </a:rPr>
              <a:t> </a:t>
            </a:r>
            <a:r>
              <a:rPr lang="pl-PL" sz="2400" dirty="0" smtClean="0">
                <a:latin typeface="Cambria" panose="02040503050406030204" pitchFamily="18" charset="0"/>
              </a:rPr>
              <a:t>formalną/pozaformalną </a:t>
            </a:r>
            <a:r>
              <a:rPr lang="pl-PL" sz="2400" dirty="0">
                <a:latin typeface="Cambria" panose="02040503050406030204" pitchFamily="18" charset="0"/>
              </a:rPr>
              <a:t>w okresie 5 lat przed terminem złożenia </a:t>
            </a:r>
            <a:r>
              <a:rPr lang="pl-PL" sz="2400" dirty="0" smtClean="0">
                <a:latin typeface="Cambria" panose="02040503050406030204" pitchFamily="18" charset="0"/>
              </a:rPr>
              <a:t>wniosku </a:t>
            </a:r>
            <a:br>
              <a:rPr lang="pl-PL" sz="2400" dirty="0" smtClean="0">
                <a:latin typeface="Cambria" panose="02040503050406030204" pitchFamily="18" charset="0"/>
              </a:rPr>
            </a:br>
            <a:r>
              <a:rPr lang="pl-PL" sz="2400" b="1" dirty="0" smtClean="0">
                <a:latin typeface="Cambria" panose="02040503050406030204" pitchFamily="18" charset="0"/>
              </a:rPr>
              <a:t>(maks. 10 pkt = 2 pkt x 5 przedsięwzięć)</a:t>
            </a:r>
            <a:endParaRPr lang="pl-PL" sz="2400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0" algn="just"/>
            <a:endParaRPr lang="pl-PL" sz="2200" b="1" i="1" cap="small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88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>
          <a:xfrm>
            <a:off x="827583" y="260648"/>
            <a:ext cx="7945709" cy="1080120"/>
          </a:xfrm>
        </p:spPr>
        <p:txBody>
          <a:bodyPr/>
          <a:lstStyle/>
          <a:p>
            <a:pPr algn="ctr"/>
            <a: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  <a:t>Kryteria Oceny Strategicznej </a:t>
            </a:r>
            <a:b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  <a:t>wniosku o dofinansowanie projektu</a:t>
            </a:r>
            <a:endParaRPr lang="pl-PL" altLang="pl-PL" sz="3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7891" name="Symbol zastępczy zawartości 2"/>
          <p:cNvSpPr>
            <a:spLocks noGrp="1"/>
          </p:cNvSpPr>
          <p:nvPr>
            <p:ph idx="4294967295"/>
          </p:nvPr>
        </p:nvSpPr>
        <p:spPr>
          <a:xfrm>
            <a:off x="755576" y="1844824"/>
            <a:ext cx="7992888" cy="4824536"/>
          </a:xfrm>
          <a:prstGeom prst="rect">
            <a:avLst/>
          </a:prstGeom>
        </p:spPr>
        <p:txBody>
          <a:bodyPr lIns="91419" tIns="45710" rIns="91419" bIns="45710" anchor="ctr"/>
          <a:lstStyle/>
          <a:p>
            <a:pPr marL="457200" indent="-457200" algn="just">
              <a:buFont typeface="+mj-lt"/>
              <a:buAutoNum type="arabicPeriod" startAt="2"/>
            </a:pPr>
            <a:r>
              <a:rPr lang="pl-PL" sz="2200" dirty="0" smtClean="0">
                <a:latin typeface="Cambria" panose="02040503050406030204" pitchFamily="18" charset="0"/>
              </a:rPr>
              <a:t>Doświadczenie </a:t>
            </a:r>
            <a:r>
              <a:rPr lang="pl-PL" sz="2200" u="sng" dirty="0">
                <a:latin typeface="Cambria" panose="02040503050406030204" pitchFamily="18" charset="0"/>
              </a:rPr>
              <a:t>wnioskodawcy i partnerów </a:t>
            </a:r>
            <a:r>
              <a:rPr lang="pl-PL" sz="2200" dirty="0" smtClean="0">
                <a:latin typeface="Cambria" panose="02040503050406030204" pitchFamily="18" charset="0"/>
              </a:rPr>
              <a:t>we współpracy z:</a:t>
            </a:r>
          </a:p>
          <a:p>
            <a:pPr marL="977270" lvl="1" indent="-457200" algn="just">
              <a:buFont typeface="+mj-lt"/>
              <a:buAutoNum type="arabicParenR"/>
            </a:pPr>
            <a:r>
              <a:rPr lang="pl-PL" sz="2200" dirty="0" smtClean="0">
                <a:latin typeface="Cambria" panose="02040503050406030204" pitchFamily="18" charset="0"/>
              </a:rPr>
              <a:t>instytucjami </a:t>
            </a:r>
            <a:r>
              <a:rPr lang="pl-PL" sz="2200" dirty="0">
                <a:latin typeface="Cambria" panose="02040503050406030204" pitchFamily="18" charset="0"/>
              </a:rPr>
              <a:t>edukacji </a:t>
            </a:r>
            <a:r>
              <a:rPr lang="pl-PL" sz="2200" dirty="0" smtClean="0">
                <a:latin typeface="Cambria" panose="02040503050406030204" pitchFamily="18" charset="0"/>
              </a:rPr>
              <a:t>formalnej/pozaformalnej </a:t>
            </a:r>
            <a:br>
              <a:rPr lang="pl-PL" sz="2200" dirty="0" smtClean="0">
                <a:latin typeface="Cambria" panose="02040503050406030204" pitchFamily="18" charset="0"/>
              </a:rPr>
            </a:br>
            <a:r>
              <a:rPr lang="pl-PL" sz="2200" b="1" dirty="0" smtClean="0">
                <a:latin typeface="Cambria" panose="02040503050406030204" pitchFamily="18" charset="0"/>
              </a:rPr>
              <a:t>(maks. 5 pkt</a:t>
            </a:r>
            <a:r>
              <a:rPr lang="pl-PL" sz="2200" dirty="0" smtClean="0">
                <a:latin typeface="Cambria" panose="02040503050406030204" pitchFamily="18" charset="0"/>
              </a:rPr>
              <a:t>: 1 pkt x 5 listów intencyjnych),</a:t>
            </a:r>
          </a:p>
          <a:p>
            <a:pPr marL="977270" lvl="1" indent="-457200" algn="just">
              <a:buFont typeface="+mj-lt"/>
              <a:buAutoNum type="arabicParenR"/>
            </a:pPr>
            <a:r>
              <a:rPr lang="pl-PL" sz="2200" dirty="0" smtClean="0">
                <a:latin typeface="Cambria" panose="02040503050406030204" pitchFamily="18" charset="0"/>
              </a:rPr>
              <a:t>administracją </a:t>
            </a:r>
            <a:r>
              <a:rPr lang="pl-PL" sz="2200" dirty="0">
                <a:latin typeface="Cambria" panose="02040503050406030204" pitchFamily="18" charset="0"/>
              </a:rPr>
              <a:t>publiczną pełniącą funkcję </a:t>
            </a:r>
            <a:r>
              <a:rPr lang="pl-PL" sz="2200" dirty="0" smtClean="0">
                <a:latin typeface="Cambria" panose="02040503050406030204" pitchFamily="18" charset="0"/>
              </a:rPr>
              <a:t>nadzoru/regulacyjną</a:t>
            </a:r>
            <a:r>
              <a:rPr lang="pl-PL" sz="2200" dirty="0">
                <a:latin typeface="Cambria" panose="02040503050406030204" pitchFamily="18" charset="0"/>
              </a:rPr>
              <a:t> </a:t>
            </a:r>
            <a:r>
              <a:rPr lang="pl-PL" sz="2200" b="1" dirty="0" smtClean="0">
                <a:latin typeface="Cambria" panose="02040503050406030204" pitchFamily="18" charset="0"/>
              </a:rPr>
              <a:t>(maks</a:t>
            </a:r>
            <a:r>
              <a:rPr lang="pl-PL" sz="2200" b="1" dirty="0">
                <a:latin typeface="Cambria" panose="02040503050406030204" pitchFamily="18" charset="0"/>
              </a:rPr>
              <a:t>. 5 </a:t>
            </a:r>
            <a:r>
              <a:rPr lang="pl-PL" sz="2200" b="1" dirty="0" smtClean="0">
                <a:latin typeface="Cambria" panose="02040503050406030204" pitchFamily="18" charset="0"/>
              </a:rPr>
              <a:t>pkt</a:t>
            </a:r>
            <a:r>
              <a:rPr lang="pl-PL" sz="2200" dirty="0" smtClean="0">
                <a:latin typeface="Cambria" panose="02040503050406030204" pitchFamily="18" charset="0"/>
              </a:rPr>
              <a:t>: </a:t>
            </a:r>
            <a:r>
              <a:rPr lang="pl-PL" sz="2200" dirty="0">
                <a:latin typeface="Cambria" panose="02040503050406030204" pitchFamily="18" charset="0"/>
              </a:rPr>
              <a:t>5 </a:t>
            </a:r>
            <a:r>
              <a:rPr lang="pl-PL" sz="2200" dirty="0" smtClean="0">
                <a:latin typeface="Cambria" panose="02040503050406030204" pitchFamily="18" charset="0"/>
              </a:rPr>
              <a:t>pkt</a:t>
            </a:r>
            <a:r>
              <a:rPr lang="pl-PL" sz="2200" dirty="0">
                <a:latin typeface="Cambria" panose="02040503050406030204" pitchFamily="18" charset="0"/>
              </a:rPr>
              <a:t> </a:t>
            </a:r>
            <a:r>
              <a:rPr lang="pl-PL" sz="2200" dirty="0" smtClean="0">
                <a:latin typeface="Cambria" panose="02040503050406030204" pitchFamily="18" charset="0"/>
              </a:rPr>
              <a:t>za 2 </a:t>
            </a:r>
            <a:r>
              <a:rPr lang="pl-PL" sz="2200" dirty="0">
                <a:latin typeface="Cambria" panose="02040503050406030204" pitchFamily="18" charset="0"/>
              </a:rPr>
              <a:t>listy </a:t>
            </a:r>
            <a:r>
              <a:rPr lang="pl-PL" sz="2200" dirty="0" smtClean="0">
                <a:latin typeface="Cambria" panose="02040503050406030204" pitchFamily="18" charset="0"/>
              </a:rPr>
              <a:t>intencyjne, 3 </a:t>
            </a:r>
            <a:r>
              <a:rPr lang="pl-PL" sz="2200" dirty="0">
                <a:latin typeface="Cambria" panose="02040503050406030204" pitchFamily="18" charset="0"/>
              </a:rPr>
              <a:t>pkt. </a:t>
            </a:r>
            <a:r>
              <a:rPr lang="pl-PL" sz="2200" dirty="0" smtClean="0">
                <a:latin typeface="Cambria" panose="02040503050406030204" pitchFamily="18" charset="0"/>
              </a:rPr>
              <a:t>za </a:t>
            </a:r>
            <a:r>
              <a:rPr lang="pl-PL" sz="2200" dirty="0">
                <a:latin typeface="Cambria" panose="02040503050406030204" pitchFamily="18" charset="0"/>
              </a:rPr>
              <a:t>1 </a:t>
            </a:r>
            <a:r>
              <a:rPr lang="pl-PL" sz="2200" dirty="0" smtClean="0">
                <a:latin typeface="Cambria" panose="02040503050406030204" pitchFamily="18" charset="0"/>
              </a:rPr>
              <a:t>list),</a:t>
            </a:r>
          </a:p>
          <a:p>
            <a:pPr marL="977270" lvl="1" indent="-457200" algn="just">
              <a:buFont typeface="+mj-lt"/>
              <a:buAutoNum type="arabicParenR"/>
            </a:pPr>
            <a:r>
              <a:rPr lang="pl-PL" sz="2200" dirty="0">
                <a:latin typeface="Cambria" panose="02040503050406030204" pitchFamily="18" charset="0"/>
              </a:rPr>
              <a:t>organizacjami, o których mowa w Ustawie z dnia 24 lipca 2015 r. o Radzie Dialogu Społecznego i innych instytucjach </a:t>
            </a:r>
            <a:r>
              <a:rPr lang="pl-PL" sz="2200" smtClean="0">
                <a:latin typeface="Cambria" panose="02040503050406030204" pitchFamily="18" charset="0"/>
              </a:rPr>
              <a:t>dialogu społecznego </a:t>
            </a:r>
            <a:r>
              <a:rPr lang="pl-PL" sz="2200" b="1" dirty="0">
                <a:latin typeface="Cambria" panose="02040503050406030204" pitchFamily="18" charset="0"/>
              </a:rPr>
              <a:t>(maks. 5 </a:t>
            </a:r>
            <a:r>
              <a:rPr lang="pl-PL" sz="2200" b="1" dirty="0" smtClean="0">
                <a:latin typeface="Cambria" panose="02040503050406030204" pitchFamily="18" charset="0"/>
              </a:rPr>
              <a:t>pkt</a:t>
            </a:r>
            <a:r>
              <a:rPr lang="pl-PL" sz="2200" dirty="0" smtClean="0">
                <a:latin typeface="Cambria" panose="02040503050406030204" pitchFamily="18" charset="0"/>
              </a:rPr>
              <a:t>: </a:t>
            </a:r>
            <a:r>
              <a:rPr lang="pl-PL" sz="2200" dirty="0">
                <a:latin typeface="Cambria" panose="02040503050406030204" pitchFamily="18" charset="0"/>
              </a:rPr>
              <a:t>5 pkt </a:t>
            </a:r>
            <a:r>
              <a:rPr lang="pl-PL" sz="2200" dirty="0" smtClean="0">
                <a:latin typeface="Cambria" panose="02040503050406030204" pitchFamily="18" charset="0"/>
              </a:rPr>
              <a:t>za </a:t>
            </a:r>
            <a:r>
              <a:rPr lang="pl-PL" sz="2200" dirty="0">
                <a:latin typeface="Cambria" panose="02040503050406030204" pitchFamily="18" charset="0"/>
              </a:rPr>
              <a:t>2 listy intencyjne, 3 </a:t>
            </a:r>
            <a:r>
              <a:rPr lang="pl-PL" sz="2200" dirty="0" smtClean="0">
                <a:latin typeface="Cambria" panose="02040503050406030204" pitchFamily="18" charset="0"/>
              </a:rPr>
              <a:t>pkt za </a:t>
            </a:r>
            <a:r>
              <a:rPr lang="pl-PL" sz="2200" dirty="0">
                <a:latin typeface="Cambria" panose="02040503050406030204" pitchFamily="18" charset="0"/>
              </a:rPr>
              <a:t>1 list</a:t>
            </a:r>
            <a:r>
              <a:rPr lang="pl-PL" sz="2200" dirty="0" smtClean="0">
                <a:latin typeface="Cambria" panose="02040503050406030204" pitchFamily="18" charset="0"/>
              </a:rPr>
              <a:t>).</a:t>
            </a:r>
          </a:p>
          <a:p>
            <a:pPr marL="0" indent="0" algn="just"/>
            <a:endParaRPr lang="pl-PL" sz="2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36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>
          <a:xfrm>
            <a:off x="827583" y="764704"/>
            <a:ext cx="7945709" cy="1080120"/>
          </a:xfrm>
        </p:spPr>
        <p:txBody>
          <a:bodyPr/>
          <a:lstStyle/>
          <a:p>
            <a:pPr algn="ctr"/>
            <a: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  <a:t>Kryteria Oceny Strategicznej </a:t>
            </a:r>
            <a:b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  <a:t>wniosku o dofinansowanie projektu</a:t>
            </a:r>
            <a:endParaRPr lang="pl-PL" altLang="pl-PL" sz="3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7891" name="Symbol zastępczy zawartości 2"/>
          <p:cNvSpPr>
            <a:spLocks noGrp="1"/>
          </p:cNvSpPr>
          <p:nvPr>
            <p:ph idx="4294967295"/>
          </p:nvPr>
        </p:nvSpPr>
        <p:spPr>
          <a:xfrm>
            <a:off x="971600" y="1772816"/>
            <a:ext cx="7776864" cy="4608512"/>
          </a:xfrm>
          <a:prstGeom prst="rect">
            <a:avLst/>
          </a:prstGeom>
        </p:spPr>
        <p:txBody>
          <a:bodyPr lIns="91419" tIns="45710" rIns="91419" bIns="45710" anchor="ctr"/>
          <a:lstStyle/>
          <a:p>
            <a:pPr marL="457200" indent="-457200" algn="just">
              <a:buFont typeface="+mj-lt"/>
              <a:buAutoNum type="arabicPeriod" startAt="3"/>
            </a:pPr>
            <a:endParaRPr lang="pl-PL" sz="2400" dirty="0" smtClean="0">
              <a:latin typeface="Cambria" panose="02040503050406030204" pitchFamily="18" charset="0"/>
            </a:endParaRPr>
          </a:p>
          <a:p>
            <a:pPr marL="457200" indent="-457200" algn="just">
              <a:buFont typeface="+mj-lt"/>
              <a:buAutoNum type="arabicPeriod" startAt="3"/>
            </a:pPr>
            <a:endParaRPr lang="pl-PL" sz="2400" dirty="0">
              <a:latin typeface="Cambria" panose="02040503050406030204" pitchFamily="18" charset="0"/>
            </a:endParaRPr>
          </a:p>
          <a:p>
            <a:pPr marL="457200" indent="-457200" algn="just">
              <a:buFont typeface="+mj-lt"/>
              <a:buAutoNum type="arabicPeriod" startAt="3"/>
            </a:pPr>
            <a:endParaRPr lang="pl-PL" sz="2400" dirty="0" smtClean="0">
              <a:latin typeface="Cambria" panose="02040503050406030204" pitchFamily="18" charset="0"/>
            </a:endParaRPr>
          </a:p>
          <a:p>
            <a:pPr marL="457200" indent="-457200" algn="just">
              <a:buFont typeface="+mj-lt"/>
              <a:buAutoNum type="arabicPeriod" startAt="3"/>
            </a:pPr>
            <a:r>
              <a:rPr lang="pl-PL" sz="2400" dirty="0" smtClean="0">
                <a:latin typeface="Cambria" panose="02040503050406030204" pitchFamily="18" charset="0"/>
              </a:rPr>
              <a:t>Studium </a:t>
            </a:r>
            <a:r>
              <a:rPr lang="pl-PL" sz="2400" dirty="0">
                <a:latin typeface="Cambria" panose="02040503050406030204" pitchFamily="18" charset="0"/>
              </a:rPr>
              <a:t>wykonalności projektu na utworzenie </a:t>
            </a:r>
            <a:r>
              <a:rPr lang="pl-PL" sz="2400" dirty="0" smtClean="0">
                <a:latin typeface="Cambria" panose="02040503050406030204" pitchFamily="18" charset="0"/>
              </a:rPr>
              <a:t/>
            </a:r>
            <a:br>
              <a:rPr lang="pl-PL" sz="2400" dirty="0" smtClean="0">
                <a:latin typeface="Cambria" panose="02040503050406030204" pitchFamily="18" charset="0"/>
              </a:rPr>
            </a:br>
            <a:r>
              <a:rPr lang="pl-PL" sz="2400" dirty="0" smtClean="0">
                <a:latin typeface="Cambria" panose="02040503050406030204" pitchFamily="18" charset="0"/>
              </a:rPr>
              <a:t>i </a:t>
            </a:r>
            <a:r>
              <a:rPr lang="pl-PL" sz="2400" dirty="0">
                <a:latin typeface="Cambria" panose="02040503050406030204" pitchFamily="18" charset="0"/>
              </a:rPr>
              <a:t>prowadzenie </a:t>
            </a:r>
            <a:r>
              <a:rPr lang="pl-PL" sz="2400" dirty="0" smtClean="0">
                <a:latin typeface="Cambria" panose="02040503050406030204" pitchFamily="18" charset="0"/>
              </a:rPr>
              <a:t>Sektorowej Rady ds. Kompetencji </a:t>
            </a:r>
            <a:r>
              <a:rPr lang="pl-PL" sz="2400" b="1" dirty="0" smtClean="0">
                <a:latin typeface="Cambria" panose="02040503050406030204" pitchFamily="18" charset="0"/>
              </a:rPr>
              <a:t>(maks. 75 pkt)</a:t>
            </a:r>
            <a:r>
              <a:rPr lang="pl-PL" sz="2400" dirty="0" smtClean="0">
                <a:latin typeface="Cambria" panose="02040503050406030204" pitchFamily="18" charset="0"/>
              </a:rPr>
              <a:t>:</a:t>
            </a:r>
          </a:p>
          <a:p>
            <a:pPr marL="1038644" lvl="1" indent="-457200" algn="just">
              <a:buFont typeface="+mj-lt"/>
              <a:buAutoNum type="arabicParenR"/>
            </a:pPr>
            <a:r>
              <a:rPr lang="pl-PL" sz="2400" dirty="0">
                <a:latin typeface="Cambria" panose="02040503050406030204" pitchFamily="18" charset="0"/>
              </a:rPr>
              <a:t>Analiza sektora </a:t>
            </a:r>
            <a:r>
              <a:rPr lang="pl-PL" sz="2400" b="1" dirty="0" smtClean="0">
                <a:latin typeface="Cambria" panose="02040503050406030204" pitchFamily="18" charset="0"/>
              </a:rPr>
              <a:t>(maks. </a:t>
            </a:r>
            <a:r>
              <a:rPr lang="pl-PL" sz="2400" b="1" dirty="0">
                <a:latin typeface="Cambria" panose="02040503050406030204" pitchFamily="18" charset="0"/>
              </a:rPr>
              <a:t>20 </a:t>
            </a:r>
            <a:r>
              <a:rPr lang="pl-PL" sz="2400" b="1" dirty="0" smtClean="0">
                <a:latin typeface="Cambria" panose="02040503050406030204" pitchFamily="18" charset="0"/>
              </a:rPr>
              <a:t>pkt),</a:t>
            </a:r>
            <a:endParaRPr lang="pl-PL" sz="2400" b="1" dirty="0">
              <a:latin typeface="Cambria" panose="02040503050406030204" pitchFamily="18" charset="0"/>
            </a:endParaRPr>
          </a:p>
          <a:p>
            <a:pPr marL="1038644" lvl="1" indent="-457200" algn="just">
              <a:buFont typeface="+mj-lt"/>
              <a:buAutoNum type="arabicParenR"/>
            </a:pPr>
            <a:r>
              <a:rPr lang="pl-PL" sz="2400" dirty="0">
                <a:latin typeface="Cambria" panose="02040503050406030204" pitchFamily="18" charset="0"/>
              </a:rPr>
              <a:t>Opis organizacji i funkcjonowania Sektorowej Rady </a:t>
            </a:r>
            <a:r>
              <a:rPr lang="pl-PL" sz="2400" b="1" dirty="0">
                <a:latin typeface="Cambria" panose="02040503050406030204" pitchFamily="18" charset="0"/>
              </a:rPr>
              <a:t>(</a:t>
            </a:r>
            <a:r>
              <a:rPr lang="pl-PL" sz="2400" b="1" dirty="0" smtClean="0">
                <a:latin typeface="Cambria" panose="02040503050406030204" pitchFamily="18" charset="0"/>
              </a:rPr>
              <a:t>maks. 40 pkt),</a:t>
            </a:r>
            <a:endParaRPr lang="pl-PL" sz="2400" b="1" dirty="0">
              <a:latin typeface="Cambria" panose="02040503050406030204" pitchFamily="18" charset="0"/>
            </a:endParaRPr>
          </a:p>
          <a:p>
            <a:pPr marL="1038644" lvl="1" indent="-457200" algn="just">
              <a:buFont typeface="+mj-lt"/>
              <a:buAutoNum type="arabicParenR"/>
            </a:pPr>
            <a:r>
              <a:rPr lang="pl-PL" sz="2400" dirty="0">
                <a:latin typeface="Cambria" panose="02040503050406030204" pitchFamily="18" charset="0"/>
              </a:rPr>
              <a:t>Wskazanie i opis kamieni milowych realizacji Projektu </a:t>
            </a:r>
            <a:r>
              <a:rPr lang="pl-PL" sz="2400" b="1" dirty="0">
                <a:latin typeface="Cambria" panose="02040503050406030204" pitchFamily="18" charset="0"/>
              </a:rPr>
              <a:t>(</a:t>
            </a:r>
            <a:r>
              <a:rPr lang="pl-PL" sz="2400" b="1" dirty="0" smtClean="0">
                <a:latin typeface="Cambria" panose="02040503050406030204" pitchFamily="18" charset="0"/>
              </a:rPr>
              <a:t>maks. </a:t>
            </a:r>
            <a:r>
              <a:rPr lang="pl-PL" sz="2400" b="1" dirty="0">
                <a:latin typeface="Cambria" panose="02040503050406030204" pitchFamily="18" charset="0"/>
              </a:rPr>
              <a:t>15 </a:t>
            </a:r>
            <a:r>
              <a:rPr lang="pl-PL" sz="2400" b="1" dirty="0" smtClean="0">
                <a:latin typeface="Cambria" panose="02040503050406030204" pitchFamily="18" charset="0"/>
              </a:rPr>
              <a:t>pkt).</a:t>
            </a:r>
            <a:endParaRPr lang="pl-PL" sz="2400" b="1" dirty="0">
              <a:latin typeface="Cambria" panose="02040503050406030204" pitchFamily="18" charset="0"/>
            </a:endParaRPr>
          </a:p>
          <a:p>
            <a:pPr marL="457200" indent="-457200" algn="just">
              <a:buFont typeface="+mj-lt"/>
              <a:buAutoNum type="arabicPeriod" startAt="3"/>
            </a:pPr>
            <a:endParaRPr lang="pl-PL" sz="2400" dirty="0">
              <a:latin typeface="Cambria" panose="02040503050406030204" pitchFamily="18" charset="0"/>
            </a:endParaRPr>
          </a:p>
          <a:p>
            <a:pPr marL="0" indent="0" algn="just"/>
            <a:endParaRPr lang="pl-PL" sz="2400" b="1" i="1" cap="small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16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>
          <a:xfrm>
            <a:off x="827583" y="260648"/>
            <a:ext cx="7945709" cy="1080120"/>
          </a:xfrm>
        </p:spPr>
        <p:txBody>
          <a:bodyPr/>
          <a:lstStyle/>
          <a:p>
            <a:pPr algn="ctr"/>
            <a: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  <a:t>Studium Wykonalności</a:t>
            </a:r>
            <a:b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  <a:t>- analiza sektora (20 pkt)</a:t>
            </a:r>
            <a:endParaRPr lang="pl-PL" altLang="pl-PL" sz="3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7891" name="Symbol zastępczy zawartości 2"/>
          <p:cNvSpPr>
            <a:spLocks noGrp="1"/>
          </p:cNvSpPr>
          <p:nvPr>
            <p:ph idx="4294967295"/>
          </p:nvPr>
        </p:nvSpPr>
        <p:spPr>
          <a:xfrm>
            <a:off x="755576" y="1268760"/>
            <a:ext cx="7992888" cy="5328592"/>
          </a:xfrm>
          <a:prstGeom prst="rect">
            <a:avLst/>
          </a:prstGeom>
        </p:spPr>
        <p:txBody>
          <a:bodyPr lIns="91419" tIns="45710" rIns="91419" bIns="45710" anchor="ctr"/>
          <a:lstStyle/>
          <a:p>
            <a:pPr marL="457200" indent="-457200" algn="just">
              <a:buAutoNum type="arabicParenR"/>
            </a:pPr>
            <a:r>
              <a:rPr lang="pl-PL" sz="2300" dirty="0" smtClean="0">
                <a:latin typeface="Cambria" panose="02040503050406030204" pitchFamily="18" charset="0"/>
              </a:rPr>
              <a:t>Analiza </a:t>
            </a:r>
            <a:r>
              <a:rPr lang="pl-PL" sz="2300" dirty="0">
                <a:latin typeface="Cambria" panose="02040503050406030204" pitchFamily="18" charset="0"/>
              </a:rPr>
              <a:t>uwarunkowań społeczno-gospodarczych funkcjonowania SR; opis badań i analiz w zakresie sytuacji </a:t>
            </a:r>
            <a:r>
              <a:rPr lang="pl-PL" sz="2300" dirty="0" smtClean="0">
                <a:latin typeface="Cambria" panose="02040503050406030204" pitchFamily="18" charset="0"/>
              </a:rPr>
              <a:t>sektora; </a:t>
            </a:r>
            <a:r>
              <a:rPr lang="pl-PL" sz="2300" dirty="0">
                <a:latin typeface="Cambria" panose="02040503050406030204" pitchFamily="18" charset="0"/>
              </a:rPr>
              <a:t>stan wiedzy o kompetencjach w branży i identyfikacja kluczowych potrzeb badawczych; charakterystyka otoczenia prawnego sektora; polityka sektorowa i analiza dokumentów strategicznych na poziomie krajowym i UE (jeśli dotyczy</a:t>
            </a:r>
            <a:r>
              <a:rPr lang="pl-PL" sz="2300" dirty="0" smtClean="0">
                <a:latin typeface="Cambria" panose="02040503050406030204" pitchFamily="18" charset="0"/>
              </a:rPr>
              <a:t>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300" dirty="0">
                <a:solidFill>
                  <a:srgbClr val="C00000"/>
                </a:solidFill>
                <a:latin typeface="Cambria" panose="02040503050406030204" pitchFamily="18" charset="0"/>
              </a:rPr>
              <a:t>zapotrzebowanie na </a:t>
            </a:r>
            <a:r>
              <a:rPr lang="pl-PL" sz="23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kompetencje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300" dirty="0">
                <a:solidFill>
                  <a:srgbClr val="C00000"/>
                </a:solidFill>
                <a:latin typeface="Cambria" panose="02040503050406030204" pitchFamily="18" charset="0"/>
              </a:rPr>
              <a:t>potencjał rozwojowy </a:t>
            </a:r>
            <a:r>
              <a:rPr lang="pl-PL" sz="23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do </a:t>
            </a:r>
            <a:r>
              <a:rPr lang="pl-PL" sz="2300" dirty="0">
                <a:solidFill>
                  <a:srgbClr val="C00000"/>
                </a:solidFill>
                <a:latin typeface="Cambria" panose="02040503050406030204" pitchFamily="18" charset="0"/>
              </a:rPr>
              <a:t>generowania miejsc </a:t>
            </a:r>
            <a:r>
              <a:rPr lang="pl-PL" sz="23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pracy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300" dirty="0">
                <a:solidFill>
                  <a:srgbClr val="C00000"/>
                </a:solidFill>
                <a:latin typeface="Cambria" panose="02040503050406030204" pitchFamily="18" charset="0"/>
              </a:rPr>
              <a:t>inteligentne specjalizacje </a:t>
            </a:r>
            <a:r>
              <a:rPr lang="pl-PL" sz="23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(</a:t>
            </a:r>
            <a:r>
              <a:rPr lang="pl-PL" sz="2300" dirty="0">
                <a:solidFill>
                  <a:srgbClr val="C00000"/>
                </a:solidFill>
                <a:latin typeface="Cambria" panose="02040503050406030204" pitchFamily="18" charset="0"/>
              </a:rPr>
              <a:t>jeśli dotyczy)</a:t>
            </a:r>
            <a:endParaRPr lang="pl-PL" sz="2300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88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>
          <a:xfrm>
            <a:off x="827583" y="260648"/>
            <a:ext cx="7945709" cy="1080120"/>
          </a:xfrm>
        </p:spPr>
        <p:txBody>
          <a:bodyPr/>
          <a:lstStyle/>
          <a:p>
            <a:pPr algn="ctr"/>
            <a: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  <a:t>Studium Wykonalności</a:t>
            </a:r>
            <a:b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  <a:t>- analiza sektora </a:t>
            </a:r>
            <a:r>
              <a:rPr lang="pl-PL" altLang="pl-PL" sz="3000" dirty="0">
                <a:solidFill>
                  <a:schemeClr val="accent2">
                    <a:lumMod val="75000"/>
                  </a:schemeClr>
                </a:solidFill>
              </a:rPr>
              <a:t>(20 pkt)</a:t>
            </a:r>
          </a:p>
        </p:txBody>
      </p:sp>
      <p:sp>
        <p:nvSpPr>
          <p:cNvPr id="37891" name="Symbol zastępczy zawartości 2"/>
          <p:cNvSpPr>
            <a:spLocks noGrp="1"/>
          </p:cNvSpPr>
          <p:nvPr>
            <p:ph idx="4294967295"/>
          </p:nvPr>
        </p:nvSpPr>
        <p:spPr>
          <a:xfrm>
            <a:off x="755576" y="1916832"/>
            <a:ext cx="7992888" cy="4752528"/>
          </a:xfrm>
          <a:prstGeom prst="rect">
            <a:avLst/>
          </a:prstGeom>
        </p:spPr>
        <p:txBody>
          <a:bodyPr lIns="91419" tIns="45710" rIns="91419" bIns="45710" anchor="ctr"/>
          <a:lstStyle/>
          <a:p>
            <a:pPr marL="457200" indent="-457200" algn="just">
              <a:buAutoNum type="arabicParenR" startAt="2"/>
            </a:pPr>
            <a:r>
              <a:rPr lang="pl-PL" sz="2400" dirty="0" smtClean="0">
                <a:latin typeface="Cambria" panose="02040503050406030204" pitchFamily="18" charset="0"/>
              </a:rPr>
              <a:t>Charakterystyka </a:t>
            </a:r>
            <a:r>
              <a:rPr lang="pl-PL" sz="2400" dirty="0">
                <a:latin typeface="Cambria" panose="02040503050406030204" pitchFamily="18" charset="0"/>
              </a:rPr>
              <a:t>dotychczasowej działalności </a:t>
            </a:r>
            <a:r>
              <a:rPr lang="pl-PL" sz="2400" dirty="0" smtClean="0">
                <a:latin typeface="Cambria" panose="02040503050406030204" pitchFamily="18" charset="0"/>
              </a:rPr>
              <a:t>Wnioskodawcy </a:t>
            </a:r>
            <a:r>
              <a:rPr lang="pl-PL" sz="2400" dirty="0">
                <a:latin typeface="Cambria" panose="02040503050406030204" pitchFamily="18" charset="0"/>
              </a:rPr>
              <a:t>i Partnerów (jeśli dotyczy) oraz  </a:t>
            </a:r>
            <a:r>
              <a:rPr lang="pl-PL" sz="2400" dirty="0" smtClean="0">
                <a:latin typeface="Cambria" panose="02040503050406030204" pitchFamily="18" charset="0"/>
              </a:rPr>
              <a:t>innych </a:t>
            </a:r>
            <a:r>
              <a:rPr lang="pl-PL" sz="2400" dirty="0">
                <a:latin typeface="Cambria" panose="02040503050406030204" pitchFamily="18" charset="0"/>
              </a:rPr>
              <a:t>członków SR na rzecz pozyskiwania </a:t>
            </a:r>
            <a:r>
              <a:rPr lang="pl-PL" sz="2400" dirty="0" smtClean="0">
                <a:latin typeface="Cambria" panose="02040503050406030204" pitchFamily="18" charset="0"/>
              </a:rPr>
              <a:t>kompetencji </a:t>
            </a:r>
            <a:r>
              <a:rPr lang="pl-PL" sz="2400" dirty="0">
                <a:latin typeface="Cambria" panose="02040503050406030204" pitchFamily="18" charset="0"/>
              </a:rPr>
              <a:t>potrzebnych pracodawcom w </a:t>
            </a:r>
            <a:r>
              <a:rPr lang="pl-PL" sz="2400" dirty="0" smtClean="0">
                <a:latin typeface="Cambria" panose="02040503050406030204" pitchFamily="18" charset="0"/>
              </a:rPr>
              <a:t>sektorze</a:t>
            </a:r>
          </a:p>
          <a:p>
            <a:pPr marL="0" indent="0" algn="just"/>
            <a:endParaRPr lang="pl-PL" sz="2400" dirty="0" smtClean="0">
              <a:latin typeface="Cambria" panose="02040503050406030204" pitchFamily="18" charset="0"/>
            </a:endParaRPr>
          </a:p>
          <a:p>
            <a:pPr marL="457200" indent="-457200" algn="just">
              <a:buFont typeface="+mj-lt"/>
              <a:buAutoNum type="arabicParenR" startAt="3"/>
            </a:pPr>
            <a:r>
              <a:rPr lang="pl-PL" sz="2400" dirty="0" smtClean="0">
                <a:latin typeface="Cambria" panose="02040503050406030204" pitchFamily="18" charset="0"/>
              </a:rPr>
              <a:t>Działania </a:t>
            </a:r>
            <a:r>
              <a:rPr lang="pl-PL" sz="2400" dirty="0">
                <a:latin typeface="Cambria" panose="02040503050406030204" pitchFamily="18" charset="0"/>
              </a:rPr>
              <a:t>prowadzone dotychczas na rzecz </a:t>
            </a:r>
            <a:r>
              <a:rPr lang="pl-PL" sz="2400" dirty="0" smtClean="0">
                <a:latin typeface="Cambria" panose="02040503050406030204" pitchFamily="18" charset="0"/>
              </a:rPr>
              <a:t>powołania </a:t>
            </a:r>
            <a:r>
              <a:rPr lang="pl-PL" sz="2400" dirty="0">
                <a:latin typeface="Cambria" panose="02040503050406030204" pitchFamily="18" charset="0"/>
              </a:rPr>
              <a:t>podobnej inicjatywy </a:t>
            </a:r>
            <a:r>
              <a:rPr lang="pl-PL" sz="2400" dirty="0" smtClean="0">
                <a:latin typeface="Cambria" panose="02040503050406030204" pitchFamily="18" charset="0"/>
              </a:rPr>
              <a:t>w sektorze/branży </a:t>
            </a:r>
            <a:r>
              <a:rPr lang="pl-PL" sz="2400" dirty="0">
                <a:latin typeface="Cambria" panose="02040503050406030204" pitchFamily="18" charset="0"/>
              </a:rPr>
              <a:t>(jeśli dotyczy</a:t>
            </a:r>
            <a:r>
              <a:rPr lang="pl-PL" sz="2400" dirty="0" smtClean="0">
                <a:latin typeface="Cambria" panose="02040503050406030204" pitchFamily="18" charset="0"/>
              </a:rPr>
              <a:t>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400" dirty="0">
                <a:solidFill>
                  <a:srgbClr val="C00000"/>
                </a:solidFill>
                <a:latin typeface="Cambria" panose="02040503050406030204" pitchFamily="18" charset="0"/>
              </a:rPr>
              <a:t>opis dobrych praktyk = 3 studia przypadku</a:t>
            </a:r>
          </a:p>
          <a:p>
            <a:pPr marL="0" indent="0" algn="just"/>
            <a:endParaRPr lang="pl-PL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99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>
          <a:xfrm>
            <a:off x="827583" y="260648"/>
            <a:ext cx="7945709" cy="1080120"/>
          </a:xfrm>
        </p:spPr>
        <p:txBody>
          <a:bodyPr/>
          <a:lstStyle/>
          <a:p>
            <a:pPr algn="ctr"/>
            <a: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  <a:t>Studium Wykonalności</a:t>
            </a:r>
            <a:b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  <a:t>- analiza sektora </a:t>
            </a:r>
            <a:r>
              <a:rPr lang="pl-PL" altLang="pl-PL" sz="3000" dirty="0">
                <a:solidFill>
                  <a:schemeClr val="accent2">
                    <a:lumMod val="75000"/>
                  </a:schemeClr>
                </a:solidFill>
              </a:rPr>
              <a:t>(20 pkt)</a:t>
            </a:r>
          </a:p>
        </p:txBody>
      </p:sp>
      <p:sp>
        <p:nvSpPr>
          <p:cNvPr id="37891" name="Symbol zastępczy zawartości 2"/>
          <p:cNvSpPr>
            <a:spLocks noGrp="1"/>
          </p:cNvSpPr>
          <p:nvPr>
            <p:ph idx="4294967295"/>
          </p:nvPr>
        </p:nvSpPr>
        <p:spPr>
          <a:xfrm>
            <a:off x="755576" y="1268760"/>
            <a:ext cx="7992888" cy="4824536"/>
          </a:xfrm>
          <a:prstGeom prst="rect">
            <a:avLst/>
          </a:prstGeom>
        </p:spPr>
        <p:txBody>
          <a:bodyPr lIns="91419" tIns="45710" rIns="91419" bIns="45710" anchor="ctr"/>
          <a:lstStyle/>
          <a:p>
            <a:pPr marL="457200" indent="-457200" algn="just">
              <a:buAutoNum type="arabicParenR" startAt="4"/>
            </a:pPr>
            <a:r>
              <a:rPr lang="pl-PL" sz="2400" dirty="0" smtClean="0">
                <a:latin typeface="Cambria" panose="02040503050406030204" pitchFamily="18" charset="0"/>
              </a:rPr>
              <a:t>Powiązania </a:t>
            </a:r>
            <a:r>
              <a:rPr lang="pl-PL" sz="2400" dirty="0">
                <a:latin typeface="Cambria" panose="02040503050406030204" pitchFamily="18" charset="0"/>
              </a:rPr>
              <a:t>Projektu z innymi programami lub inicjatywami </a:t>
            </a:r>
            <a:r>
              <a:rPr lang="pl-PL" sz="2400" dirty="0" smtClean="0">
                <a:latin typeface="Cambria" panose="02040503050406030204" pitchFamily="18" charset="0"/>
              </a:rPr>
              <a:t>UE</a:t>
            </a:r>
          </a:p>
          <a:p>
            <a:pPr marL="457200" indent="-457200" algn="just">
              <a:buAutoNum type="arabicParenR" startAt="4"/>
            </a:pPr>
            <a:endParaRPr lang="pl-PL" sz="2400" dirty="0" smtClean="0">
              <a:latin typeface="Cambria" panose="02040503050406030204" pitchFamily="18" charset="0"/>
            </a:endParaRPr>
          </a:p>
          <a:p>
            <a:pPr marL="457200" indent="-457200" algn="just">
              <a:buAutoNum type="arabicParenR" startAt="4"/>
            </a:pPr>
            <a:r>
              <a:rPr lang="pl-PL" sz="2400" dirty="0" smtClean="0">
                <a:latin typeface="Cambria" panose="02040503050406030204" pitchFamily="18" charset="0"/>
              </a:rPr>
              <a:t>Identyfikacja </a:t>
            </a:r>
            <a:r>
              <a:rPr lang="pl-PL" sz="2400" dirty="0">
                <a:latin typeface="Cambria" panose="02040503050406030204" pitchFamily="18" charset="0"/>
              </a:rPr>
              <a:t>aktualnych i potencjalnych źródeł finansowania działań mających na celu dostosowanie kompetencji/kwalifikacji do potrzeb pracodawców z sektora</a:t>
            </a:r>
            <a:endParaRPr lang="pl-PL" sz="240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85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>
          <a:xfrm>
            <a:off x="827583" y="260648"/>
            <a:ext cx="7945709" cy="1080120"/>
          </a:xfrm>
        </p:spPr>
        <p:txBody>
          <a:bodyPr/>
          <a:lstStyle/>
          <a:p>
            <a:pPr algn="ctr"/>
            <a: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  <a:t>Studium Wykonalności</a:t>
            </a:r>
            <a:b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  <a:t>- analiza sektora </a:t>
            </a:r>
            <a:r>
              <a:rPr lang="pl-PL" altLang="pl-PL" sz="3000" dirty="0">
                <a:solidFill>
                  <a:schemeClr val="accent2">
                    <a:lumMod val="75000"/>
                  </a:schemeClr>
                </a:solidFill>
              </a:rPr>
              <a:t>(20 pkt)</a:t>
            </a:r>
          </a:p>
        </p:txBody>
      </p:sp>
      <p:sp>
        <p:nvSpPr>
          <p:cNvPr id="37891" name="Symbol zastępczy zawartości 2"/>
          <p:cNvSpPr>
            <a:spLocks noGrp="1"/>
          </p:cNvSpPr>
          <p:nvPr>
            <p:ph idx="4294967295"/>
          </p:nvPr>
        </p:nvSpPr>
        <p:spPr>
          <a:xfrm>
            <a:off x="755576" y="1916832"/>
            <a:ext cx="8064896" cy="4680520"/>
          </a:xfrm>
          <a:prstGeom prst="rect">
            <a:avLst/>
          </a:prstGeom>
        </p:spPr>
        <p:txBody>
          <a:bodyPr lIns="91419" tIns="45710" rIns="91419" bIns="45710" anchor="ctr"/>
          <a:lstStyle/>
          <a:p>
            <a:pPr marL="457200" indent="-457200" algn="just">
              <a:buAutoNum type="arabicParenR" startAt="6"/>
            </a:pPr>
            <a:r>
              <a:rPr lang="pl-PL" sz="2400" dirty="0" smtClean="0">
                <a:latin typeface="Cambria" panose="02040503050406030204" pitchFamily="18" charset="0"/>
              </a:rPr>
              <a:t>Rekomendacje </a:t>
            </a:r>
            <a:r>
              <a:rPr lang="pl-PL" sz="2400" dirty="0">
                <a:latin typeface="Cambria" panose="02040503050406030204" pitchFamily="18" charset="0"/>
              </a:rPr>
              <a:t>dla SR wynikające </a:t>
            </a:r>
            <a:r>
              <a:rPr lang="pl-PL" sz="2400" dirty="0" smtClean="0">
                <a:latin typeface="Cambria" panose="02040503050406030204" pitchFamily="18" charset="0"/>
              </a:rPr>
              <a:t>ze zdiagnozowanych </a:t>
            </a:r>
            <a:r>
              <a:rPr lang="pl-PL" sz="2400" dirty="0">
                <a:latin typeface="Cambria" panose="02040503050406030204" pitchFamily="18" charset="0"/>
              </a:rPr>
              <a:t>problemów związanych </a:t>
            </a:r>
            <a:r>
              <a:rPr lang="pl-PL" sz="2400" dirty="0" smtClean="0">
                <a:latin typeface="Cambria" panose="02040503050406030204" pitchFamily="18" charset="0"/>
              </a:rPr>
              <a:t>z pozyskiwaniem </a:t>
            </a:r>
            <a:r>
              <a:rPr lang="pl-PL" sz="2400" dirty="0">
                <a:latin typeface="Cambria" panose="02040503050406030204" pitchFamily="18" charset="0"/>
              </a:rPr>
              <a:t>pracowników </a:t>
            </a:r>
            <a:r>
              <a:rPr lang="pl-PL" sz="2400" dirty="0" smtClean="0">
                <a:latin typeface="Cambria" panose="02040503050406030204" pitchFamily="18" charset="0"/>
              </a:rPr>
              <a:t>o odpowiednich 	kompetencjach</a:t>
            </a:r>
            <a:r>
              <a:rPr lang="pl-PL" sz="2400" dirty="0">
                <a:latin typeface="Cambria" panose="02040503050406030204" pitchFamily="18" charset="0"/>
              </a:rPr>
              <a:t>, z uwzględnieniem dokumentów </a:t>
            </a:r>
            <a:r>
              <a:rPr lang="pl-PL" sz="2400" dirty="0" smtClean="0">
                <a:latin typeface="Cambria" panose="02040503050406030204" pitchFamily="18" charset="0"/>
              </a:rPr>
              <a:t>strategicznych </a:t>
            </a:r>
            <a:r>
              <a:rPr lang="pl-PL" sz="2400" dirty="0">
                <a:latin typeface="Cambria" panose="02040503050406030204" pitchFamily="18" charset="0"/>
              </a:rPr>
              <a:t>i kierunków rozwoju </a:t>
            </a:r>
            <a:r>
              <a:rPr lang="pl-PL" sz="2400" dirty="0" smtClean="0">
                <a:latin typeface="Cambria" panose="02040503050406030204" pitchFamily="18" charset="0"/>
              </a:rPr>
              <a:t>sektora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Cambria" panose="02040503050406030204" pitchFamily="18" charset="0"/>
              </a:rPr>
              <a:t>organizacja i zarządzanie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400" dirty="0">
                <a:latin typeface="Cambria" panose="02040503050406030204" pitchFamily="18" charset="0"/>
              </a:rPr>
              <a:t>i</a:t>
            </a:r>
            <a:r>
              <a:rPr lang="pl-PL" sz="2400" dirty="0" smtClean="0">
                <a:latin typeface="Cambria" panose="02040503050406030204" pitchFamily="18" charset="0"/>
              </a:rPr>
              <a:t>nicjatywy do podjęcia przez SR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Cambria" panose="02040503050406030204" pitchFamily="18" charset="0"/>
              </a:rPr>
              <a:t>efektywność komunikacyjna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400" dirty="0">
                <a:latin typeface="Cambria" panose="02040503050406030204" pitchFamily="18" charset="0"/>
              </a:rPr>
              <a:t>a</a:t>
            </a:r>
            <a:r>
              <a:rPr lang="pl-PL" sz="2400" dirty="0" smtClean="0">
                <a:latin typeface="Cambria" panose="02040503050406030204" pitchFamily="18" charset="0"/>
              </a:rPr>
              <a:t>ktywność badawcza i analityczna</a:t>
            </a:r>
          </a:p>
          <a:p>
            <a:pPr marL="0" indent="0" algn="just"/>
            <a:endParaRPr lang="pl-PL" sz="240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85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R="0" algn="ctr" defTabSz="920620" eaLnBrk="0" fontAlgn="base" hangingPunct="0">
          <a:spcBef>
            <a:spcPct val="0"/>
          </a:spcBef>
          <a:spcAft>
            <a:spcPts val="300"/>
          </a:spcAft>
          <a:buClrTx/>
          <a:buSzTx/>
          <a:buFontTx/>
          <a:buNone/>
          <a:tabLst/>
          <a:defRPr sz="1600" b="1" kern="0" dirty="0">
            <a:solidFill>
              <a:srgbClr val="002060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4013</TotalTime>
  <Words>499</Words>
  <Application>Microsoft Office PowerPoint</Application>
  <PresentationFormat>Pokaz na ekranie (4:3)</PresentationFormat>
  <Paragraphs>95</Paragraphs>
  <Slides>16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4" baseType="lpstr">
      <vt:lpstr>Arial</vt:lpstr>
      <vt:lpstr>Calibri</vt:lpstr>
      <vt:lpstr>Cambria</vt:lpstr>
      <vt:lpstr>Source Sans Pro</vt:lpstr>
      <vt:lpstr>Times New Roman</vt:lpstr>
      <vt:lpstr>Times New Roman CE</vt:lpstr>
      <vt:lpstr>Wingdings</vt:lpstr>
      <vt:lpstr>Projekt domyślny</vt:lpstr>
      <vt:lpstr> Sektorowe Rady  ds. Kompetencji  Ocena Strategiczna</vt:lpstr>
      <vt:lpstr>Ocena Strategiczna - punktacja</vt:lpstr>
      <vt:lpstr>Kryteria Oceny Strategicznej  wniosku o dofinansowanie projektu</vt:lpstr>
      <vt:lpstr>Kryteria Oceny Strategicznej  wniosku o dofinansowanie projektu</vt:lpstr>
      <vt:lpstr>Kryteria Oceny Strategicznej  wniosku o dofinansowanie projektu</vt:lpstr>
      <vt:lpstr>Studium Wykonalności - analiza sektora (20 pkt)</vt:lpstr>
      <vt:lpstr>Studium Wykonalności - analiza sektora (20 pkt)</vt:lpstr>
      <vt:lpstr>Studium Wykonalności - analiza sektora (20 pkt)</vt:lpstr>
      <vt:lpstr>Studium Wykonalności - analiza sektora (20 pkt)</vt:lpstr>
      <vt:lpstr>Studium Wykonalności - opis organizacji i funkcjonowania SR (40pkt)</vt:lpstr>
      <vt:lpstr>Studium Wykonalności - opis organizacji i funkcjonowania SR (40pkt)</vt:lpstr>
      <vt:lpstr>Studium Wykonalności - opis organizacji i funkcjonowania SR (40pkt)</vt:lpstr>
      <vt:lpstr>Studium Wykonalności - opis organizacji i funkcjonowania SR (40pkt)</vt:lpstr>
      <vt:lpstr>Studium Wykonalności - kamienie milowe (15 pkt)</vt:lpstr>
      <vt:lpstr>Studium Wykonalności - kamienie milowe (15 pkt)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Popławska Agnieszka</dc:creator>
  <cp:lastModifiedBy>Karpińska Katarzyna</cp:lastModifiedBy>
  <cp:revision>337</cp:revision>
  <dcterms:created xsi:type="dcterms:W3CDTF">2014-10-06T07:19:53Z</dcterms:created>
  <dcterms:modified xsi:type="dcterms:W3CDTF">2015-11-30T13:58:53Z</dcterms:modified>
</cp:coreProperties>
</file>